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C80"/>
    <a:srgbClr val="D9154D"/>
    <a:srgbClr val="FF9999"/>
    <a:srgbClr val="EEB5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3EA37-C62B-407B-B508-2E5F4785AA12}" type="datetimeFigureOut">
              <a:rPr lang="et-EE" smtClean="0"/>
              <a:pPr/>
              <a:t>2.11.2014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81299-EBD7-4E63-AFF4-9ED8C1D95AD1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3EA37-C62B-407B-B508-2E5F4785AA12}" type="datetimeFigureOut">
              <a:rPr lang="et-EE" smtClean="0"/>
              <a:pPr/>
              <a:t>2.11.2014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81299-EBD7-4E63-AFF4-9ED8C1D95AD1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3EA37-C62B-407B-B508-2E5F4785AA12}" type="datetimeFigureOut">
              <a:rPr lang="et-EE" smtClean="0"/>
              <a:pPr/>
              <a:t>2.11.2014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81299-EBD7-4E63-AFF4-9ED8C1D95AD1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3EA37-C62B-407B-B508-2E5F4785AA12}" type="datetimeFigureOut">
              <a:rPr lang="et-EE" smtClean="0"/>
              <a:pPr/>
              <a:t>2.11.2014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81299-EBD7-4E63-AFF4-9ED8C1D95AD1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3EA37-C62B-407B-B508-2E5F4785AA12}" type="datetimeFigureOut">
              <a:rPr lang="et-EE" smtClean="0"/>
              <a:pPr/>
              <a:t>2.11.2014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81299-EBD7-4E63-AFF4-9ED8C1D95AD1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3EA37-C62B-407B-B508-2E5F4785AA12}" type="datetimeFigureOut">
              <a:rPr lang="et-EE" smtClean="0"/>
              <a:pPr/>
              <a:t>2.11.2014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81299-EBD7-4E63-AFF4-9ED8C1D95AD1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3EA37-C62B-407B-B508-2E5F4785AA12}" type="datetimeFigureOut">
              <a:rPr lang="et-EE" smtClean="0"/>
              <a:pPr/>
              <a:t>2.11.2014</a:t>
            </a:fld>
            <a:endParaRPr lang="et-E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81299-EBD7-4E63-AFF4-9ED8C1D95AD1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3EA37-C62B-407B-B508-2E5F4785AA12}" type="datetimeFigureOut">
              <a:rPr lang="et-EE" smtClean="0"/>
              <a:pPr/>
              <a:t>2.11.2014</a:t>
            </a:fld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81299-EBD7-4E63-AFF4-9ED8C1D95AD1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3EA37-C62B-407B-B508-2E5F4785AA12}" type="datetimeFigureOut">
              <a:rPr lang="et-EE" smtClean="0"/>
              <a:pPr/>
              <a:t>2.11.2014</a:t>
            </a:fld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81299-EBD7-4E63-AFF4-9ED8C1D95AD1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3EA37-C62B-407B-B508-2E5F4785AA12}" type="datetimeFigureOut">
              <a:rPr lang="et-EE" smtClean="0"/>
              <a:pPr/>
              <a:t>2.11.2014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81299-EBD7-4E63-AFF4-9ED8C1D95AD1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3EA37-C62B-407B-B508-2E5F4785AA12}" type="datetimeFigureOut">
              <a:rPr lang="et-EE" smtClean="0"/>
              <a:pPr/>
              <a:t>2.11.2014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81299-EBD7-4E63-AFF4-9ED8C1D95AD1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D3EA37-C62B-407B-B508-2E5F4785AA12}" type="datetimeFigureOut">
              <a:rPr lang="et-EE" smtClean="0"/>
              <a:pPr/>
              <a:t>2.11.2014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D81299-EBD7-4E63-AFF4-9ED8C1D95AD1}" type="slidenum">
              <a:rPr lang="et-EE" smtClean="0"/>
              <a:pPr/>
              <a:t>‹#›</a:t>
            </a:fld>
            <a:endParaRPr lang="et-E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t-EE" b="1" dirty="0" smtClean="0">
                <a:solidFill>
                  <a:srgbClr val="FF0000"/>
                </a:solidFill>
              </a:rPr>
              <a:t>Valikud</a:t>
            </a:r>
            <a:endParaRPr lang="et-EE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1371600" y="3886200"/>
            <a:ext cx="6400800" cy="982960"/>
          </a:xfrm>
        </p:spPr>
        <p:txBody>
          <a:bodyPr/>
          <a:lstStyle/>
          <a:p>
            <a:r>
              <a:rPr lang="et-EE" b="1" dirty="0" err="1" smtClean="0">
                <a:solidFill>
                  <a:srgbClr val="FF7C80"/>
                </a:solidFill>
              </a:rPr>
              <a:t>If</a:t>
            </a:r>
            <a:r>
              <a:rPr lang="et-EE" dirty="0" err="1" smtClean="0"/>
              <a:t>-</a:t>
            </a:r>
            <a:r>
              <a:rPr lang="et-EE" b="1" dirty="0" err="1" smtClean="0"/>
              <a:t>lause</a:t>
            </a:r>
            <a:endParaRPr lang="et-EE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78098"/>
          </a:xfrm>
        </p:spPr>
        <p:txBody>
          <a:bodyPr>
            <a:normAutofit/>
          </a:bodyPr>
          <a:lstStyle/>
          <a:p>
            <a:r>
              <a:rPr lang="et-EE" sz="3600" b="1" dirty="0"/>
              <a:t>Valikud ja </a:t>
            </a:r>
            <a:r>
              <a:rPr lang="et-EE" sz="3600" b="1" dirty="0" err="1" smtClean="0">
                <a:solidFill>
                  <a:srgbClr val="FF7C80"/>
                </a:solidFill>
              </a:rPr>
              <a:t>if</a:t>
            </a:r>
            <a:r>
              <a:rPr lang="et-EE" sz="3600" b="1" dirty="0" err="1" smtClean="0"/>
              <a:t>-lause</a:t>
            </a:r>
            <a:endParaRPr lang="et-EE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431032" y="980728"/>
            <a:ext cx="87129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t-EE" sz="2000" b="1" dirty="0" err="1" smtClean="0">
                <a:solidFill>
                  <a:srgbClr val="FF7C80"/>
                </a:solidFill>
                <a:latin typeface="Arial" pitchFamily="34" charset="0"/>
                <a:cs typeface="Arial" pitchFamily="34" charset="0"/>
              </a:rPr>
              <a:t>if</a:t>
            </a:r>
            <a:r>
              <a:rPr lang="et-EE" sz="2000" dirty="0" err="1" smtClean="0">
                <a:latin typeface="Arial" pitchFamily="34" charset="0"/>
                <a:cs typeface="Arial" pitchFamily="34" charset="0"/>
              </a:rPr>
              <a:t>-lause</a:t>
            </a:r>
            <a:r>
              <a:rPr lang="et-EE" sz="2000" dirty="0" smtClean="0">
                <a:latin typeface="Arial" pitchFamily="34" charset="0"/>
                <a:cs typeface="Arial" pitchFamily="34" charset="0"/>
              </a:rPr>
              <a:t> võimaldab </a:t>
            </a:r>
            <a:r>
              <a:rPr lang="et-EE" sz="2000" dirty="0">
                <a:latin typeface="Arial" pitchFamily="34" charset="0"/>
                <a:cs typeface="Arial" pitchFamily="34" charset="0"/>
              </a:rPr>
              <a:t>määrata </a:t>
            </a:r>
            <a:r>
              <a:rPr lang="et-EE" sz="2000" dirty="0" smtClean="0">
                <a:latin typeface="Arial" pitchFamily="34" charset="0"/>
                <a:cs typeface="Arial" pitchFamily="34" charset="0"/>
              </a:rPr>
              <a:t>lausete </a:t>
            </a:r>
            <a:r>
              <a:rPr lang="et-EE" sz="2000" dirty="0">
                <a:latin typeface="Arial" pitchFamily="34" charset="0"/>
                <a:cs typeface="Arial" pitchFamily="34" charset="0"/>
              </a:rPr>
              <a:t>valikulist täitmist sõltuvalt </a:t>
            </a:r>
            <a:r>
              <a:rPr lang="et-EE" sz="2000" dirty="0" smtClean="0">
                <a:latin typeface="Arial" pitchFamily="34" charset="0"/>
                <a:cs typeface="Arial" pitchFamily="34" charset="0"/>
              </a:rPr>
              <a:t>tingimustest. Tegemist on liitlausega, </a:t>
            </a:r>
            <a:r>
              <a:rPr lang="et-EE" sz="2000" dirty="0">
                <a:latin typeface="Arial" pitchFamily="34" charset="0"/>
                <a:cs typeface="Arial" pitchFamily="34" charset="0"/>
              </a:rPr>
              <a:t>mis </a:t>
            </a:r>
            <a:r>
              <a:rPr lang="et-EE" sz="2000" dirty="0" smtClean="0">
                <a:latin typeface="Arial" pitchFamily="34" charset="0"/>
                <a:cs typeface="Arial" pitchFamily="34" charset="0"/>
              </a:rPr>
              <a:t>sisaldab liht- </a:t>
            </a:r>
            <a:r>
              <a:rPr lang="et-EE" sz="2000" dirty="0">
                <a:latin typeface="Arial" pitchFamily="34" charset="0"/>
                <a:cs typeface="Arial" pitchFamily="34" charset="0"/>
              </a:rPr>
              <a:t>ja/või liitlauseid. </a:t>
            </a:r>
            <a:endParaRPr lang="et-EE" dirty="0"/>
          </a:p>
        </p:txBody>
      </p:sp>
      <p:sp>
        <p:nvSpPr>
          <p:cNvPr id="4" name="TextBox 3"/>
          <p:cNvSpPr txBox="1"/>
          <p:nvPr/>
        </p:nvSpPr>
        <p:spPr>
          <a:xfrm>
            <a:off x="431032" y="1942955"/>
            <a:ext cx="2088232" cy="224676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>
                <a:solidFill>
                  <a:srgbClr val="FF7C80"/>
                </a:solidFill>
                <a:latin typeface="Arial" pitchFamily="34" charset="0"/>
                <a:cs typeface="Arial" pitchFamily="34" charset="0"/>
              </a:rPr>
              <a:t>if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t-EE" sz="2000" i="1" dirty="0" smtClean="0">
                <a:latin typeface="Arial" pitchFamily="34" charset="0"/>
                <a:cs typeface="Arial" pitchFamily="34" charset="0"/>
              </a:rPr>
              <a:t>tingimus </a:t>
            </a:r>
            <a:r>
              <a:rPr lang="et-EE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:</a:t>
            </a:r>
            <a:endParaRPr lang="et-EE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t-EE" sz="2000" dirty="0">
                <a:latin typeface="Arial" pitchFamily="34" charset="0"/>
                <a:cs typeface="Arial" pitchFamily="34" charset="0"/>
              </a:rPr>
              <a:t>      </a:t>
            </a:r>
            <a:r>
              <a:rPr lang="et-EE" sz="2000" i="1" dirty="0" err="1">
                <a:latin typeface="Arial" pitchFamily="34" charset="0"/>
                <a:cs typeface="Arial" pitchFamily="34" charset="0"/>
              </a:rPr>
              <a:t>if-laused</a:t>
            </a:r>
            <a:r>
              <a:rPr lang="et-EE" sz="2000" i="1" dirty="0">
                <a:latin typeface="Arial" pitchFamily="34" charset="0"/>
                <a:cs typeface="Arial" pitchFamily="34" charset="0"/>
              </a:rPr>
              <a:t> </a:t>
            </a:r>
            <a:endParaRPr lang="et-EE" sz="2000" dirty="0">
              <a:latin typeface="Arial" pitchFamily="34" charset="0"/>
              <a:cs typeface="Arial" pitchFamily="34" charset="0"/>
            </a:endParaRPr>
          </a:p>
          <a:p>
            <a:r>
              <a:rPr lang="et-EE" sz="2000" dirty="0">
                <a:latin typeface="Arial" pitchFamily="34" charset="0"/>
                <a:cs typeface="Arial" pitchFamily="34" charset="0"/>
              </a:rPr>
              <a:t>[ </a:t>
            </a:r>
            <a:r>
              <a:rPr lang="en-US" sz="2000" b="1" dirty="0" err="1">
                <a:solidFill>
                  <a:srgbClr val="FF7C80"/>
                </a:solidFill>
                <a:latin typeface="Arial" pitchFamily="34" charset="0"/>
                <a:cs typeface="Arial" pitchFamily="34" charset="0"/>
              </a:rPr>
              <a:t>elIf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t-EE" sz="2000" i="1" dirty="0" smtClean="0">
                <a:latin typeface="Arial" pitchFamily="34" charset="0"/>
                <a:cs typeface="Arial" pitchFamily="34" charset="0"/>
              </a:rPr>
              <a:t>tingimus </a:t>
            </a:r>
            <a:r>
              <a:rPr lang="et-EE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et-EE" sz="2000" dirty="0" smtClean="0">
                <a:latin typeface="Arial" pitchFamily="34" charset="0"/>
                <a:cs typeface="Arial" pitchFamily="34" charset="0"/>
              </a:rPr>
              <a:t> </a:t>
            </a:r>
            <a:endParaRPr lang="et-EE" sz="2000" dirty="0">
              <a:latin typeface="Arial" pitchFamily="34" charset="0"/>
              <a:cs typeface="Arial" pitchFamily="34" charset="0"/>
            </a:endParaRPr>
          </a:p>
          <a:p>
            <a:r>
              <a:rPr lang="et-EE" sz="2000" i="1" dirty="0">
                <a:latin typeface="Arial" pitchFamily="34" charset="0"/>
                <a:cs typeface="Arial" pitchFamily="34" charset="0"/>
              </a:rPr>
              <a:t>      </a:t>
            </a:r>
            <a:r>
              <a:rPr lang="et-EE" sz="2000" i="1" dirty="0" err="1">
                <a:latin typeface="Arial" pitchFamily="34" charset="0"/>
                <a:cs typeface="Arial" pitchFamily="34" charset="0"/>
              </a:rPr>
              <a:t>elif-laused</a:t>
            </a:r>
            <a:r>
              <a:rPr lang="et-EE" sz="2000" dirty="0">
                <a:latin typeface="Arial" pitchFamily="34" charset="0"/>
                <a:cs typeface="Arial" pitchFamily="34" charset="0"/>
              </a:rPr>
              <a:t> ] </a:t>
            </a:r>
          </a:p>
          <a:p>
            <a:r>
              <a:rPr lang="et-EE" sz="2000" dirty="0">
                <a:latin typeface="Arial" pitchFamily="34" charset="0"/>
                <a:cs typeface="Arial" pitchFamily="34" charset="0"/>
              </a:rPr>
              <a:t>   …</a:t>
            </a:r>
          </a:p>
          <a:p>
            <a:r>
              <a:rPr lang="et-EE" sz="2000" dirty="0">
                <a:latin typeface="Arial" pitchFamily="34" charset="0"/>
                <a:cs typeface="Arial" pitchFamily="34" charset="0"/>
              </a:rPr>
              <a:t>[ </a:t>
            </a:r>
            <a:r>
              <a:rPr lang="en-US" sz="2000" b="1" dirty="0">
                <a:solidFill>
                  <a:srgbClr val="FF7C80"/>
                </a:solidFill>
                <a:latin typeface="Arial" pitchFamily="34" charset="0"/>
                <a:cs typeface="Arial" pitchFamily="34" charset="0"/>
              </a:rPr>
              <a:t>else</a:t>
            </a:r>
            <a:r>
              <a:rPr lang="et-EE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t-EE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et-EE" sz="2000" dirty="0">
                <a:latin typeface="Arial" pitchFamily="34" charset="0"/>
                <a:cs typeface="Arial" pitchFamily="34" charset="0"/>
              </a:rPr>
              <a:t>      </a:t>
            </a:r>
            <a:r>
              <a:rPr lang="et-EE" sz="2000" i="1" dirty="0" err="1">
                <a:latin typeface="Arial" pitchFamily="34" charset="0"/>
                <a:cs typeface="Arial" pitchFamily="34" charset="0"/>
              </a:rPr>
              <a:t>else-laused</a:t>
            </a:r>
            <a:r>
              <a:rPr lang="et-EE" sz="2000" dirty="0">
                <a:latin typeface="Arial" pitchFamily="34" charset="0"/>
                <a:cs typeface="Arial" pitchFamily="34" charset="0"/>
              </a:rPr>
              <a:t> ]</a:t>
            </a: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10963" y="1942955"/>
            <a:ext cx="3461029" cy="2422149"/>
          </a:xfrm>
          <a:prstGeom prst="rect">
            <a:avLst/>
          </a:prstGeom>
          <a:noFill/>
        </p:spPr>
      </p:pic>
      <p:pic>
        <p:nvPicPr>
          <p:cNvPr id="1025" name="Picture 4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01341" y="4841865"/>
            <a:ext cx="2155594" cy="1152128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539552" y="4841865"/>
            <a:ext cx="2016224" cy="132343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7C80"/>
                </a:solidFill>
                <a:latin typeface="Arial" pitchFamily="34" charset="0"/>
                <a:cs typeface="Arial" pitchFamily="34" charset="0"/>
              </a:rPr>
              <a:t>if</a:t>
            </a:r>
            <a:r>
              <a:rPr lang="et-EE" sz="2000" dirty="0">
                <a:latin typeface="Arial" pitchFamily="34" charset="0"/>
                <a:cs typeface="Arial" pitchFamily="34" charset="0"/>
              </a:rPr>
              <a:t>  </a:t>
            </a:r>
            <a:r>
              <a:rPr lang="et-EE" sz="2000" i="1" dirty="0">
                <a:latin typeface="Arial" pitchFamily="34" charset="0"/>
                <a:cs typeface="Arial" pitchFamily="34" charset="0"/>
              </a:rPr>
              <a:t>tingimus</a:t>
            </a:r>
            <a:r>
              <a:rPr lang="et-EE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:</a:t>
            </a:r>
            <a:endParaRPr lang="et-EE" sz="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t-EE" sz="2000" dirty="0">
                <a:latin typeface="Arial" pitchFamily="34" charset="0"/>
                <a:cs typeface="Arial" pitchFamily="34" charset="0"/>
              </a:rPr>
              <a:t>     </a:t>
            </a:r>
            <a:r>
              <a:rPr lang="et-EE" sz="2000" i="1" dirty="0">
                <a:latin typeface="Arial" pitchFamily="34" charset="0"/>
                <a:cs typeface="Arial" pitchFamily="34" charset="0"/>
              </a:rPr>
              <a:t>laused_1</a:t>
            </a:r>
            <a:endParaRPr lang="et-EE" sz="2000" dirty="0">
              <a:latin typeface="Arial" pitchFamily="34" charset="0"/>
              <a:cs typeface="Arial" pitchFamily="34" charset="0"/>
            </a:endParaRPr>
          </a:p>
          <a:p>
            <a:r>
              <a:rPr lang="en-US" sz="2000" b="1" dirty="0">
                <a:solidFill>
                  <a:srgbClr val="FF7C80"/>
                </a:solidFill>
                <a:latin typeface="Arial" pitchFamily="34" charset="0"/>
                <a:cs typeface="Arial" pitchFamily="34" charset="0"/>
              </a:rPr>
              <a:t>else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:</a:t>
            </a:r>
            <a:endParaRPr lang="et-EE" sz="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t-EE" sz="2000" dirty="0">
                <a:latin typeface="Arial" pitchFamily="34" charset="0"/>
                <a:cs typeface="Arial" pitchFamily="34" charset="0"/>
              </a:rPr>
              <a:t>     </a:t>
            </a:r>
            <a:r>
              <a:rPr lang="et-EE" sz="2000" i="1" dirty="0">
                <a:latin typeface="Arial" pitchFamily="34" charset="0"/>
                <a:cs typeface="Arial" pitchFamily="34" charset="0"/>
              </a:rPr>
              <a:t>laused_2 </a:t>
            </a:r>
            <a:endParaRPr lang="et-EE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02500" y="4841865"/>
            <a:ext cx="1728192" cy="70788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7C80"/>
                </a:solidFill>
                <a:latin typeface="Arial" pitchFamily="34" charset="0"/>
                <a:cs typeface="Arial" pitchFamily="34" charset="0"/>
              </a:rPr>
              <a:t>if</a:t>
            </a:r>
            <a:r>
              <a:rPr lang="et-EE" sz="2000" dirty="0">
                <a:solidFill>
                  <a:srgbClr val="FF7C8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t-EE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t-EE" sz="2000" i="1" dirty="0">
                <a:latin typeface="Arial" pitchFamily="34" charset="0"/>
                <a:cs typeface="Arial" pitchFamily="34" charset="0"/>
              </a:rPr>
              <a:t>tingimus</a:t>
            </a:r>
            <a:r>
              <a:rPr lang="et-EE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:</a:t>
            </a:r>
            <a:endParaRPr lang="et-EE" sz="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t-EE" sz="2000" dirty="0">
                <a:latin typeface="Arial" pitchFamily="34" charset="0"/>
                <a:cs typeface="Arial" pitchFamily="34" charset="0"/>
              </a:rPr>
              <a:t>     </a:t>
            </a:r>
            <a:r>
              <a:rPr lang="et-EE" sz="2000" i="1" dirty="0">
                <a:latin typeface="Arial" pitchFamily="34" charset="0"/>
                <a:cs typeface="Arial" pitchFamily="34" charset="0"/>
              </a:rPr>
              <a:t>laused</a:t>
            </a:r>
            <a:endParaRPr lang="et-EE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10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20272" y="4797152"/>
            <a:ext cx="1656184" cy="1107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8" name="Group 17"/>
          <p:cNvGrpSpPr/>
          <p:nvPr/>
        </p:nvGrpSpPr>
        <p:grpSpPr>
          <a:xfrm>
            <a:off x="2660957" y="1942955"/>
            <a:ext cx="2808312" cy="2018258"/>
            <a:chOff x="2699792" y="1914798"/>
            <a:chExt cx="2808312" cy="2018258"/>
          </a:xfrm>
        </p:grpSpPr>
        <p:sp>
          <p:nvSpPr>
            <p:cNvPr id="13" name="TextBox 12"/>
            <p:cNvSpPr txBox="1"/>
            <p:nvPr/>
          </p:nvSpPr>
          <p:spPr>
            <a:xfrm>
              <a:off x="2699792" y="1914798"/>
              <a:ext cx="2808312" cy="877163"/>
            </a:xfrm>
            <a:prstGeom prst="rect">
              <a:avLst/>
            </a:prstGeom>
            <a:noFill/>
          </p:spPr>
          <p:txBody>
            <a:bodyPr wrap="square" lIns="0" rIns="0" bIns="0" rtlCol="0">
              <a:spAutoFit/>
            </a:bodyPr>
            <a:lstStyle/>
            <a:p>
              <a:r>
                <a:rPr lang="et-EE" dirty="0" smtClean="0"/>
                <a:t>Alati </a:t>
              </a:r>
              <a:r>
                <a:rPr lang="et-EE" b="1" dirty="0" smtClean="0"/>
                <a:t>üks</a:t>
              </a:r>
              <a:r>
                <a:rPr lang="et-EE" dirty="0" smtClean="0"/>
                <a:t> </a:t>
              </a:r>
              <a:r>
                <a:rPr lang="en-US" b="1" dirty="0">
                  <a:solidFill>
                    <a:srgbClr val="FF7C80"/>
                  </a:solidFill>
                </a:rPr>
                <a:t>if</a:t>
              </a:r>
              <a:r>
                <a:rPr lang="et-EE" dirty="0" err="1" smtClean="0"/>
                <a:t>‑osa</a:t>
              </a:r>
              <a:r>
                <a:rPr lang="et-EE" dirty="0" smtClean="0"/>
                <a:t> , võib </a:t>
              </a:r>
              <a:r>
                <a:rPr lang="et-EE" dirty="0" err="1" smtClean="0"/>
                <a:t>sisalda-da</a:t>
              </a:r>
              <a:r>
                <a:rPr lang="et-EE" dirty="0" smtClean="0"/>
                <a:t> </a:t>
              </a:r>
              <a:r>
                <a:rPr lang="et-EE" b="1" dirty="0"/>
                <a:t>suvalise</a:t>
              </a:r>
              <a:r>
                <a:rPr lang="et-EE" dirty="0"/>
                <a:t> arvu </a:t>
              </a:r>
              <a:r>
                <a:rPr lang="en-US" b="1" dirty="0" err="1">
                  <a:solidFill>
                    <a:srgbClr val="FF7C80"/>
                  </a:solidFill>
                </a:rPr>
                <a:t>elif</a:t>
              </a:r>
              <a:r>
                <a:rPr lang="et-EE" dirty="0"/>
                <a:t> </a:t>
              </a:r>
              <a:r>
                <a:rPr lang="et-EE" dirty="0" smtClean="0"/>
                <a:t>-osasid </a:t>
              </a:r>
              <a:r>
                <a:rPr lang="et-EE" dirty="0"/>
                <a:t>ja </a:t>
              </a:r>
              <a:r>
                <a:rPr lang="et-EE" b="1" dirty="0"/>
                <a:t>ühe</a:t>
              </a:r>
              <a:r>
                <a:rPr lang="et-EE" dirty="0"/>
                <a:t> </a:t>
              </a:r>
              <a:r>
                <a:rPr lang="et-EE" b="1" dirty="0" err="1" smtClean="0">
                  <a:solidFill>
                    <a:srgbClr val="FF7C80"/>
                  </a:solidFill>
                </a:rPr>
                <a:t>else</a:t>
              </a:r>
              <a:r>
                <a:rPr lang="et-EE" dirty="0" err="1" smtClean="0"/>
                <a:t>‑osa</a:t>
              </a:r>
              <a:r>
                <a:rPr lang="et-EE" dirty="0" smtClean="0"/>
                <a:t>.</a:t>
              </a:r>
              <a:endParaRPr lang="et-EE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699792" y="2778894"/>
              <a:ext cx="2808312" cy="1154162"/>
            </a:xfrm>
            <a:prstGeom prst="rect">
              <a:avLst/>
            </a:prstGeom>
            <a:noFill/>
          </p:spPr>
          <p:txBody>
            <a:bodyPr wrap="square" lIns="0" rIns="0" bIns="0" rtlCol="0">
              <a:spAutoFit/>
            </a:bodyPr>
            <a:lstStyle/>
            <a:p>
              <a:r>
                <a:rPr lang="et-EE" i="1" dirty="0"/>
                <a:t>Tingimused</a:t>
              </a:r>
              <a:r>
                <a:rPr lang="et-EE" dirty="0"/>
                <a:t> esitatakse </a:t>
              </a:r>
              <a:r>
                <a:rPr lang="et-EE" dirty="0" err="1" smtClean="0"/>
                <a:t>loogi-kaavaldiste</a:t>
              </a:r>
              <a:r>
                <a:rPr lang="et-EE" dirty="0" smtClean="0"/>
                <a:t> </a:t>
              </a:r>
              <a:r>
                <a:rPr lang="et-EE" dirty="0"/>
                <a:t>abil. </a:t>
              </a:r>
              <a:r>
                <a:rPr lang="et-EE" dirty="0" smtClean="0"/>
                <a:t>Struktuuri määramiseks </a:t>
              </a:r>
              <a:r>
                <a:rPr lang="et-EE" dirty="0"/>
                <a:t>peab kasutama </a:t>
              </a:r>
              <a:r>
                <a:rPr lang="et-EE" b="1" dirty="0"/>
                <a:t>taandeid</a:t>
              </a:r>
              <a:r>
                <a:rPr lang="et-EE" dirty="0"/>
                <a:t>!</a:t>
              </a: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4005242" y="4437112"/>
            <a:ext cx="10615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sz="2000" dirty="0" smtClean="0"/>
              <a:t>erijuhud</a:t>
            </a:r>
            <a:endParaRPr lang="et-EE" sz="2000" dirty="0"/>
          </a:p>
        </p:txBody>
      </p:sp>
      <p:sp>
        <p:nvSpPr>
          <p:cNvPr id="17" name="TextBox 16"/>
          <p:cNvSpPr txBox="1"/>
          <p:nvPr/>
        </p:nvSpPr>
        <p:spPr>
          <a:xfrm>
            <a:off x="5002500" y="5733256"/>
            <a:ext cx="2448272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7C80"/>
                </a:solidFill>
                <a:latin typeface="Arial" pitchFamily="34" charset="0"/>
                <a:cs typeface="Arial" pitchFamily="34" charset="0"/>
              </a:rPr>
              <a:t>if</a:t>
            </a:r>
            <a:r>
              <a:rPr lang="et-EE" sz="2000" dirty="0">
                <a:solidFill>
                  <a:srgbClr val="FF7C8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t-EE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t-EE" sz="2000" i="1" dirty="0">
                <a:latin typeface="Arial" pitchFamily="34" charset="0"/>
                <a:cs typeface="Arial" pitchFamily="34" charset="0"/>
              </a:rPr>
              <a:t>tingimus</a:t>
            </a:r>
            <a:r>
              <a:rPr lang="et-EE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et-E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t-EE" sz="2000" i="1" dirty="0">
                <a:latin typeface="Arial" pitchFamily="34" charset="0"/>
                <a:cs typeface="Arial" pitchFamily="34" charset="0"/>
              </a:rPr>
              <a:t>laused</a:t>
            </a:r>
            <a:endParaRPr lang="et-EE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t-EE" sz="3600" b="1" dirty="0" smtClean="0"/>
              <a:t>Näide. </a:t>
            </a:r>
            <a:r>
              <a:rPr lang="et-EE" sz="3600" b="1" dirty="0" smtClean="0">
                <a:solidFill>
                  <a:srgbClr val="0070C0"/>
                </a:solidFill>
              </a:rPr>
              <a:t>Punktid ja hinded</a:t>
            </a:r>
            <a:endParaRPr lang="et-EE" sz="3600" b="1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1560" y="980728"/>
            <a:ext cx="66247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2000" dirty="0" smtClean="0"/>
              <a:t>Testi hinne </a:t>
            </a:r>
            <a:r>
              <a:rPr lang="et-EE" sz="2000" dirty="0"/>
              <a:t>määratakse saadud punktide </a:t>
            </a:r>
            <a:r>
              <a:rPr lang="et-EE" sz="2000" dirty="0" smtClean="0"/>
              <a:t>alusel</a:t>
            </a:r>
            <a:endParaRPr lang="et-EE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899592" y="1628800"/>
            <a:ext cx="27363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t-EE" sz="1600" dirty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p  = 90 - 100, hinne = 5</a:t>
            </a:r>
            <a:endParaRPr lang="en-US" sz="1600" dirty="0">
              <a:solidFill>
                <a:schemeClr val="dk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t-EE" sz="1600" dirty="0" smtClean="0">
                <a:latin typeface="Arial" pitchFamily="34" charset="0"/>
                <a:cs typeface="Arial" pitchFamily="34" charset="0"/>
              </a:rPr>
              <a:t>p  = 75 - 89,   hinne = 4</a:t>
            </a:r>
          </a:p>
          <a:p>
            <a:pPr>
              <a:defRPr/>
            </a:pPr>
            <a:r>
              <a:rPr lang="et-EE" sz="1600" dirty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p  = 60 - 74,   hinne = 3</a:t>
            </a:r>
            <a:endParaRPr lang="en-US" sz="1600" dirty="0">
              <a:solidFill>
                <a:schemeClr val="dk1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t-EE" sz="1600" dirty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p  = 50 - 59,   hinne = 2</a:t>
            </a:r>
            <a:endParaRPr lang="en-US" sz="1600" dirty="0">
              <a:solidFill>
                <a:schemeClr val="dk1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t-EE" sz="1600" dirty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p  = 40 - 49,   hinne = 1</a:t>
            </a:r>
            <a:endParaRPr lang="en-US" sz="1600" dirty="0">
              <a:solidFill>
                <a:schemeClr val="dk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t-EE" sz="1600" dirty="0" smtClean="0">
                <a:latin typeface="Arial" pitchFamily="34" charset="0"/>
                <a:cs typeface="Arial" pitchFamily="34" charset="0"/>
              </a:rPr>
              <a:t>p &lt; 40            hinne</a:t>
            </a:r>
            <a:r>
              <a:rPr lang="et-EE" sz="1600" baseline="0" dirty="0" smtClean="0">
                <a:latin typeface="Arial" pitchFamily="34" charset="0"/>
                <a:cs typeface="Arial" pitchFamily="34" charset="0"/>
              </a:rPr>
              <a:t> = 0</a:t>
            </a:r>
            <a:endParaRPr lang="en-US" sz="16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6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1412776"/>
            <a:ext cx="3312368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4211960" y="3501008"/>
            <a:ext cx="1984839" cy="230832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7C80"/>
                </a:solidFill>
              </a:rPr>
              <a:t>def</a:t>
            </a:r>
            <a:r>
              <a:rPr lang="en-US" b="1" dirty="0"/>
              <a:t> </a:t>
            </a:r>
            <a:r>
              <a:rPr lang="et-EE" b="1" dirty="0" smtClean="0"/>
              <a:t>hinne</a:t>
            </a:r>
            <a:r>
              <a:rPr lang="et-EE" dirty="0" smtClean="0"/>
              <a:t> </a:t>
            </a:r>
            <a:r>
              <a:rPr lang="et-EE" dirty="0"/>
              <a:t>(p):</a:t>
            </a:r>
          </a:p>
          <a:p>
            <a:r>
              <a:rPr lang="et-EE" b="1" dirty="0">
                <a:solidFill>
                  <a:srgbClr val="FF7C80"/>
                </a:solidFill>
              </a:rPr>
              <a:t>   </a:t>
            </a:r>
            <a:r>
              <a:rPr lang="en-US" b="1" dirty="0">
                <a:solidFill>
                  <a:srgbClr val="FF7C80"/>
                </a:solidFill>
              </a:rPr>
              <a:t>if</a:t>
            </a:r>
            <a:r>
              <a:rPr lang="et-EE" dirty="0">
                <a:solidFill>
                  <a:srgbClr val="FF7C80"/>
                </a:solidFill>
              </a:rPr>
              <a:t> </a:t>
            </a:r>
            <a:r>
              <a:rPr lang="et-EE" dirty="0"/>
              <a:t>p &gt;= 90:  </a:t>
            </a:r>
            <a:r>
              <a:rPr lang="et-EE" dirty="0" smtClean="0"/>
              <a:t>  h = </a:t>
            </a:r>
            <a:r>
              <a:rPr lang="et-EE" dirty="0"/>
              <a:t>5</a:t>
            </a:r>
          </a:p>
          <a:p>
            <a:r>
              <a:rPr lang="et-EE" dirty="0"/>
              <a:t>   </a:t>
            </a:r>
            <a:r>
              <a:rPr lang="en-US" b="1" dirty="0" err="1">
                <a:solidFill>
                  <a:srgbClr val="FF7C80"/>
                </a:solidFill>
              </a:rPr>
              <a:t>elif</a:t>
            </a:r>
            <a:r>
              <a:rPr lang="et-EE" dirty="0"/>
              <a:t> p &gt;= </a:t>
            </a:r>
            <a:r>
              <a:rPr lang="et-EE" dirty="0" smtClean="0"/>
              <a:t>75: h = 4</a:t>
            </a:r>
            <a:endParaRPr lang="et-EE" dirty="0"/>
          </a:p>
          <a:p>
            <a:r>
              <a:rPr lang="et-EE" dirty="0"/>
              <a:t>   </a:t>
            </a:r>
            <a:r>
              <a:rPr lang="en-US" b="1" dirty="0" err="1">
                <a:solidFill>
                  <a:srgbClr val="FF7C80"/>
                </a:solidFill>
              </a:rPr>
              <a:t>elif</a:t>
            </a:r>
            <a:r>
              <a:rPr lang="et-EE" dirty="0">
                <a:solidFill>
                  <a:srgbClr val="FF7C80"/>
                </a:solidFill>
              </a:rPr>
              <a:t> </a:t>
            </a:r>
            <a:r>
              <a:rPr lang="et-EE" dirty="0"/>
              <a:t>p &gt;= </a:t>
            </a:r>
            <a:r>
              <a:rPr lang="et-EE" dirty="0" smtClean="0"/>
              <a:t>60: h = </a:t>
            </a:r>
            <a:r>
              <a:rPr lang="et-EE" dirty="0"/>
              <a:t>3</a:t>
            </a:r>
          </a:p>
          <a:p>
            <a:r>
              <a:rPr lang="et-EE" dirty="0"/>
              <a:t>   </a:t>
            </a:r>
            <a:r>
              <a:rPr lang="en-US" b="1" dirty="0" err="1">
                <a:solidFill>
                  <a:srgbClr val="FF7C80"/>
                </a:solidFill>
              </a:rPr>
              <a:t>elif</a:t>
            </a:r>
            <a:r>
              <a:rPr lang="et-EE" dirty="0"/>
              <a:t> p &gt;= </a:t>
            </a:r>
            <a:r>
              <a:rPr lang="et-EE" dirty="0" smtClean="0"/>
              <a:t>50: h = </a:t>
            </a:r>
            <a:r>
              <a:rPr lang="et-EE" dirty="0"/>
              <a:t>2</a:t>
            </a:r>
          </a:p>
          <a:p>
            <a:r>
              <a:rPr lang="et-EE" dirty="0"/>
              <a:t>   </a:t>
            </a:r>
            <a:r>
              <a:rPr lang="en-US" b="1" dirty="0" err="1">
                <a:solidFill>
                  <a:srgbClr val="FF7C80"/>
                </a:solidFill>
              </a:rPr>
              <a:t>elif</a:t>
            </a:r>
            <a:r>
              <a:rPr lang="en-US" dirty="0"/>
              <a:t> </a:t>
            </a:r>
            <a:r>
              <a:rPr lang="et-EE" dirty="0"/>
              <a:t>p &gt;= 40: </a:t>
            </a:r>
            <a:r>
              <a:rPr lang="et-EE" dirty="0" smtClean="0"/>
              <a:t>h = </a:t>
            </a:r>
            <a:r>
              <a:rPr lang="et-EE" dirty="0"/>
              <a:t>1</a:t>
            </a:r>
          </a:p>
          <a:p>
            <a:r>
              <a:rPr lang="et-EE" dirty="0"/>
              <a:t>   </a:t>
            </a:r>
            <a:r>
              <a:rPr lang="en-US" b="1" dirty="0">
                <a:solidFill>
                  <a:srgbClr val="FF7C80"/>
                </a:solidFill>
              </a:rPr>
              <a:t>else</a:t>
            </a:r>
            <a:r>
              <a:rPr lang="et-EE" dirty="0" smtClean="0"/>
              <a:t>:              h = 0</a:t>
            </a:r>
          </a:p>
          <a:p>
            <a:r>
              <a:rPr lang="et-EE" dirty="0"/>
              <a:t> </a:t>
            </a:r>
            <a:r>
              <a:rPr lang="et-EE" dirty="0" smtClean="0"/>
              <a:t>  </a:t>
            </a:r>
            <a:r>
              <a:rPr lang="et-EE" dirty="0" err="1" smtClean="0">
                <a:solidFill>
                  <a:srgbClr val="FF7C80"/>
                </a:solidFill>
              </a:rPr>
              <a:t>return</a:t>
            </a:r>
            <a:r>
              <a:rPr lang="et-EE" dirty="0"/>
              <a:t> </a:t>
            </a:r>
            <a:r>
              <a:rPr lang="et-EE" dirty="0" smtClean="0"/>
              <a:t>h</a:t>
            </a:r>
            <a:endParaRPr lang="et-EE" dirty="0"/>
          </a:p>
        </p:txBody>
      </p:sp>
      <p:sp>
        <p:nvSpPr>
          <p:cNvPr id="10" name="TextBox 9"/>
          <p:cNvSpPr txBox="1"/>
          <p:nvPr/>
        </p:nvSpPr>
        <p:spPr>
          <a:xfrm>
            <a:off x="6876256" y="1844824"/>
            <a:ext cx="1524776" cy="397031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7C80"/>
                </a:solidFill>
              </a:rPr>
              <a:t>def</a:t>
            </a:r>
            <a:r>
              <a:rPr lang="en-US" b="1" dirty="0"/>
              <a:t> </a:t>
            </a:r>
            <a:r>
              <a:rPr lang="et-EE" b="1" dirty="0" smtClean="0"/>
              <a:t>hinne</a:t>
            </a:r>
            <a:r>
              <a:rPr lang="et-EE" dirty="0" smtClean="0"/>
              <a:t> </a:t>
            </a:r>
            <a:r>
              <a:rPr lang="et-EE" dirty="0"/>
              <a:t>(p):</a:t>
            </a:r>
          </a:p>
          <a:p>
            <a:r>
              <a:rPr lang="et-EE" b="1" dirty="0">
                <a:solidFill>
                  <a:srgbClr val="FF7C80"/>
                </a:solidFill>
              </a:rPr>
              <a:t>   </a:t>
            </a:r>
            <a:r>
              <a:rPr lang="en-US" b="1" dirty="0">
                <a:solidFill>
                  <a:srgbClr val="FF7C80"/>
                </a:solidFill>
              </a:rPr>
              <a:t>if</a:t>
            </a:r>
            <a:r>
              <a:rPr lang="et-EE" dirty="0">
                <a:solidFill>
                  <a:srgbClr val="FF7C80"/>
                </a:solidFill>
              </a:rPr>
              <a:t> </a:t>
            </a:r>
            <a:r>
              <a:rPr lang="et-EE" dirty="0"/>
              <a:t>p &gt;= 90:  </a:t>
            </a:r>
            <a:r>
              <a:rPr lang="et-EE" dirty="0" smtClean="0"/>
              <a:t>  </a:t>
            </a:r>
          </a:p>
          <a:p>
            <a:r>
              <a:rPr lang="et-EE" dirty="0"/>
              <a:t> </a:t>
            </a:r>
            <a:r>
              <a:rPr lang="et-EE" dirty="0" smtClean="0"/>
              <a:t>      h = </a:t>
            </a:r>
            <a:r>
              <a:rPr lang="et-EE" dirty="0"/>
              <a:t>5</a:t>
            </a:r>
          </a:p>
          <a:p>
            <a:r>
              <a:rPr lang="et-EE" dirty="0"/>
              <a:t>   </a:t>
            </a:r>
            <a:r>
              <a:rPr lang="en-US" b="1" dirty="0" err="1">
                <a:solidFill>
                  <a:srgbClr val="FF7C80"/>
                </a:solidFill>
              </a:rPr>
              <a:t>elif</a:t>
            </a:r>
            <a:r>
              <a:rPr lang="et-EE" dirty="0"/>
              <a:t> p &gt;= </a:t>
            </a:r>
            <a:r>
              <a:rPr lang="et-EE" dirty="0" smtClean="0"/>
              <a:t>75: </a:t>
            </a:r>
          </a:p>
          <a:p>
            <a:r>
              <a:rPr lang="et-EE" dirty="0"/>
              <a:t> </a:t>
            </a:r>
            <a:r>
              <a:rPr lang="et-EE" dirty="0" smtClean="0"/>
              <a:t>      h = 4</a:t>
            </a:r>
            <a:endParaRPr lang="et-EE" dirty="0"/>
          </a:p>
          <a:p>
            <a:r>
              <a:rPr lang="et-EE" dirty="0"/>
              <a:t>   </a:t>
            </a:r>
            <a:r>
              <a:rPr lang="en-US" b="1" dirty="0" err="1">
                <a:solidFill>
                  <a:srgbClr val="FF7C80"/>
                </a:solidFill>
              </a:rPr>
              <a:t>elif</a:t>
            </a:r>
            <a:r>
              <a:rPr lang="et-EE" dirty="0">
                <a:solidFill>
                  <a:srgbClr val="FF7C80"/>
                </a:solidFill>
              </a:rPr>
              <a:t> </a:t>
            </a:r>
            <a:r>
              <a:rPr lang="et-EE" dirty="0"/>
              <a:t>p &gt;= </a:t>
            </a:r>
            <a:r>
              <a:rPr lang="et-EE" dirty="0" smtClean="0"/>
              <a:t>60: </a:t>
            </a:r>
          </a:p>
          <a:p>
            <a:r>
              <a:rPr lang="et-EE" dirty="0"/>
              <a:t> </a:t>
            </a:r>
            <a:r>
              <a:rPr lang="et-EE" dirty="0" smtClean="0"/>
              <a:t>      h = </a:t>
            </a:r>
            <a:r>
              <a:rPr lang="et-EE" dirty="0"/>
              <a:t>3</a:t>
            </a:r>
          </a:p>
          <a:p>
            <a:r>
              <a:rPr lang="et-EE" dirty="0"/>
              <a:t>   </a:t>
            </a:r>
            <a:r>
              <a:rPr lang="en-US" b="1" dirty="0" err="1">
                <a:solidFill>
                  <a:srgbClr val="FF7C80"/>
                </a:solidFill>
              </a:rPr>
              <a:t>elif</a:t>
            </a:r>
            <a:r>
              <a:rPr lang="et-EE" dirty="0"/>
              <a:t> p &gt;= </a:t>
            </a:r>
            <a:r>
              <a:rPr lang="et-EE" dirty="0" smtClean="0"/>
              <a:t>50: </a:t>
            </a:r>
          </a:p>
          <a:p>
            <a:r>
              <a:rPr lang="et-EE" dirty="0"/>
              <a:t> </a:t>
            </a:r>
            <a:r>
              <a:rPr lang="et-EE" dirty="0" smtClean="0"/>
              <a:t>      h = </a:t>
            </a:r>
            <a:r>
              <a:rPr lang="et-EE" dirty="0"/>
              <a:t>2</a:t>
            </a:r>
          </a:p>
          <a:p>
            <a:r>
              <a:rPr lang="et-EE" dirty="0"/>
              <a:t>   </a:t>
            </a:r>
            <a:r>
              <a:rPr lang="en-US" b="1" dirty="0" err="1">
                <a:solidFill>
                  <a:srgbClr val="FF7C80"/>
                </a:solidFill>
              </a:rPr>
              <a:t>elif</a:t>
            </a:r>
            <a:r>
              <a:rPr lang="en-US" dirty="0"/>
              <a:t> </a:t>
            </a:r>
            <a:r>
              <a:rPr lang="et-EE" dirty="0"/>
              <a:t>p &gt;= 40: </a:t>
            </a:r>
            <a:endParaRPr lang="et-EE" dirty="0" smtClean="0"/>
          </a:p>
          <a:p>
            <a:r>
              <a:rPr lang="et-EE" dirty="0"/>
              <a:t> </a:t>
            </a:r>
            <a:r>
              <a:rPr lang="et-EE" dirty="0" smtClean="0"/>
              <a:t>      h = </a:t>
            </a:r>
            <a:r>
              <a:rPr lang="et-EE" dirty="0"/>
              <a:t>1</a:t>
            </a:r>
          </a:p>
          <a:p>
            <a:r>
              <a:rPr lang="et-EE" dirty="0"/>
              <a:t>   </a:t>
            </a:r>
            <a:r>
              <a:rPr lang="en-US" b="1" dirty="0">
                <a:solidFill>
                  <a:srgbClr val="FF7C80"/>
                </a:solidFill>
              </a:rPr>
              <a:t>else</a:t>
            </a:r>
            <a:r>
              <a:rPr lang="et-EE" dirty="0" smtClean="0"/>
              <a:t>:              </a:t>
            </a:r>
          </a:p>
          <a:p>
            <a:r>
              <a:rPr lang="et-EE" dirty="0"/>
              <a:t> </a:t>
            </a:r>
            <a:r>
              <a:rPr lang="et-EE" dirty="0" smtClean="0"/>
              <a:t>      h = 0</a:t>
            </a:r>
          </a:p>
          <a:p>
            <a:r>
              <a:rPr lang="et-EE" dirty="0"/>
              <a:t> </a:t>
            </a:r>
            <a:r>
              <a:rPr lang="et-EE" dirty="0" smtClean="0"/>
              <a:t>  </a:t>
            </a:r>
            <a:r>
              <a:rPr lang="et-EE" dirty="0" err="1" smtClean="0">
                <a:solidFill>
                  <a:srgbClr val="FF7C80"/>
                </a:solidFill>
              </a:rPr>
              <a:t>return</a:t>
            </a:r>
            <a:r>
              <a:rPr lang="et-EE" dirty="0"/>
              <a:t> </a:t>
            </a:r>
            <a:r>
              <a:rPr lang="et-EE" dirty="0" smtClean="0"/>
              <a:t>h</a:t>
            </a:r>
            <a:endParaRPr lang="et-EE" dirty="0"/>
          </a:p>
        </p:txBody>
      </p:sp>
      <p:sp>
        <p:nvSpPr>
          <p:cNvPr id="11" name="TextBox 10"/>
          <p:cNvSpPr txBox="1"/>
          <p:nvPr/>
        </p:nvSpPr>
        <p:spPr>
          <a:xfrm>
            <a:off x="395536" y="3501008"/>
            <a:ext cx="352839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Tegemist on mitmese valikuga.</a:t>
            </a:r>
          </a:p>
          <a:p>
            <a:r>
              <a:rPr lang="et-EE" dirty="0" smtClean="0"/>
              <a:t>Järjest kontrollitakse tingimusi ja kui leitakse esimene tõene  väärtus, omistatakse muutujale </a:t>
            </a:r>
            <a:r>
              <a:rPr lang="et-EE" b="1" i="1" dirty="0" smtClean="0"/>
              <a:t>h</a:t>
            </a:r>
            <a:r>
              <a:rPr lang="et-EE" dirty="0" smtClean="0"/>
              <a:t> (hinne) vastav väärtus ning </a:t>
            </a:r>
            <a:r>
              <a:rPr lang="et-EE" b="1" dirty="0" err="1" smtClean="0">
                <a:solidFill>
                  <a:srgbClr val="FF7C80"/>
                </a:solidFill>
              </a:rPr>
              <a:t>if</a:t>
            </a:r>
            <a:r>
              <a:rPr lang="et-EE" dirty="0" err="1" smtClean="0"/>
              <a:t>-lause</a:t>
            </a:r>
            <a:r>
              <a:rPr lang="et-EE" dirty="0" smtClean="0"/>
              <a:t> täitmine lõppeb. Kui tõest tingimust ei leita, täidetakse </a:t>
            </a:r>
            <a:r>
              <a:rPr lang="et-EE" b="1" dirty="0" err="1" smtClean="0">
                <a:solidFill>
                  <a:srgbClr val="FF7C80"/>
                </a:solidFill>
              </a:rPr>
              <a:t>else</a:t>
            </a:r>
            <a:r>
              <a:rPr lang="et-EE" dirty="0" err="1" smtClean="0"/>
              <a:t>-osalause</a:t>
            </a:r>
            <a:r>
              <a:rPr lang="et-EE" dirty="0" smtClean="0"/>
              <a:t> sisemine lause </a:t>
            </a:r>
            <a:r>
              <a:rPr lang="et-EE" b="1" i="1" dirty="0" smtClean="0"/>
              <a:t>h</a:t>
            </a:r>
            <a:r>
              <a:rPr lang="et-EE" dirty="0" smtClean="0"/>
              <a:t> = 0. </a:t>
            </a:r>
            <a:r>
              <a:rPr lang="et-EE" b="1" dirty="0" err="1" smtClean="0">
                <a:solidFill>
                  <a:srgbClr val="FF7C80"/>
                </a:solidFill>
              </a:rPr>
              <a:t>return</a:t>
            </a:r>
            <a:r>
              <a:rPr lang="et-EE" dirty="0" err="1" smtClean="0"/>
              <a:t>-lause</a:t>
            </a:r>
            <a:r>
              <a:rPr lang="et-EE" dirty="0" smtClean="0"/>
              <a:t> tagastab tulemuse</a:t>
            </a:r>
            <a:endParaRPr lang="et-EE" dirty="0"/>
          </a:p>
        </p:txBody>
      </p:sp>
      <p:sp>
        <p:nvSpPr>
          <p:cNvPr id="12" name="TextBox 11"/>
          <p:cNvSpPr txBox="1"/>
          <p:nvPr/>
        </p:nvSpPr>
        <p:spPr>
          <a:xfrm>
            <a:off x="4211960" y="5877272"/>
            <a:ext cx="19611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 smtClean="0"/>
              <a:t>Kompaktne variant</a:t>
            </a:r>
            <a:endParaRPr lang="et-E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t-EE" sz="3600" b="1" dirty="0" smtClean="0"/>
              <a:t>Ruutvõrrandi ax</a:t>
            </a:r>
            <a:r>
              <a:rPr lang="et-EE" sz="3600" b="1" baseline="30000" dirty="0" smtClean="0"/>
              <a:t>2 </a:t>
            </a:r>
            <a:r>
              <a:rPr lang="et-EE" sz="3600" b="1" dirty="0" smtClean="0"/>
              <a:t>+ </a:t>
            </a:r>
            <a:r>
              <a:rPr lang="et-EE" sz="3600" b="1" dirty="0" err="1" smtClean="0"/>
              <a:t>bx</a:t>
            </a:r>
            <a:r>
              <a:rPr lang="et-EE" sz="3600" b="1" dirty="0" smtClean="0"/>
              <a:t> + c = 0 juured: x</a:t>
            </a:r>
            <a:r>
              <a:rPr lang="et-EE" sz="3600" b="1" baseline="-25000" dirty="0" smtClean="0"/>
              <a:t>1</a:t>
            </a:r>
            <a:r>
              <a:rPr lang="et-EE" sz="3600" b="1" dirty="0" smtClean="0"/>
              <a:t>, x</a:t>
            </a:r>
            <a:r>
              <a:rPr lang="et-EE" sz="3600" b="1" baseline="-25000" dirty="0" smtClean="0"/>
              <a:t>2</a:t>
            </a:r>
            <a:r>
              <a:rPr lang="et-EE" sz="3600" b="1" dirty="0" smtClean="0"/>
              <a:t> </a:t>
            </a:r>
            <a:endParaRPr lang="et-EE" sz="3600" b="1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692696"/>
            <a:ext cx="4886325" cy="2676525"/>
          </a:xfrm>
          <a:prstGeom prst="rect">
            <a:avLst/>
          </a:prstGeom>
          <a:noFill/>
        </p:spPr>
      </p:pic>
      <p:sp>
        <p:nvSpPr>
          <p:cNvPr id="5" name="Text Box 1"/>
          <p:cNvSpPr txBox="1">
            <a:spLocks noChangeArrowheads="1"/>
          </p:cNvSpPr>
          <p:nvPr/>
        </p:nvSpPr>
        <p:spPr bwMode="auto">
          <a:xfrm>
            <a:off x="4932040" y="692696"/>
            <a:ext cx="3888432" cy="266429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36576" tIns="7200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et-EE" sz="1800" b="1" i="0" u="none" strike="noStrike" baseline="0" dirty="0">
                <a:solidFill>
                  <a:srgbClr val="000000"/>
                </a:solidFill>
                <a:latin typeface="Arial"/>
                <a:cs typeface="Arial"/>
              </a:rPr>
              <a:t>protseduur  </a:t>
            </a:r>
            <a:r>
              <a:rPr lang="et-EE" sz="1800" b="1" i="0" u="none" strike="noStrike" baseline="0" dirty="0" err="1" smtClean="0">
                <a:solidFill>
                  <a:srgbClr val="000000"/>
                </a:solidFill>
                <a:latin typeface="Arial"/>
                <a:cs typeface="Arial"/>
              </a:rPr>
              <a:t>ruutvrd</a:t>
            </a:r>
            <a:r>
              <a:rPr lang="et-EE" sz="1800" b="0" i="0" u="none" strike="noStrike" baseline="0" dirty="0" err="1" smtClean="0">
                <a:solidFill>
                  <a:srgbClr val="000000"/>
                </a:solidFill>
                <a:latin typeface="Arial"/>
                <a:cs typeface="Arial"/>
              </a:rPr>
              <a:t>(a</a:t>
            </a:r>
            <a:r>
              <a:rPr lang="et-EE" sz="1800" b="0" i="0" u="none" strike="noStrike" baseline="0" dirty="0">
                <a:solidFill>
                  <a:srgbClr val="000000"/>
                </a:solidFill>
                <a:latin typeface="Arial"/>
                <a:cs typeface="Arial"/>
              </a:rPr>
              <a:t>, b, </a:t>
            </a:r>
            <a:r>
              <a:rPr lang="et-EE" sz="1800" b="0" i="0" u="none" strike="noStrike" baseline="0" dirty="0" smtClean="0">
                <a:solidFill>
                  <a:srgbClr val="000000"/>
                </a:solidFill>
                <a:latin typeface="Arial"/>
                <a:cs typeface="Arial"/>
              </a:rPr>
              <a:t>c)</a:t>
            </a:r>
            <a:endParaRPr lang="et-EE" sz="1800" b="0" i="0" u="none" strike="noStrike" baseline="0" dirty="0">
              <a:solidFill>
                <a:srgbClr val="000000"/>
              </a:solidFill>
              <a:latin typeface="Arial"/>
              <a:cs typeface="Arial"/>
            </a:endParaRPr>
          </a:p>
          <a:p>
            <a:pPr algn="l" rtl="0">
              <a:defRPr sz="1000"/>
            </a:pPr>
            <a:r>
              <a:rPr lang="et-EE" sz="1800" b="0" i="0" u="none" strike="noStrike" baseline="0" dirty="0">
                <a:solidFill>
                  <a:srgbClr val="000000"/>
                </a:solidFill>
                <a:latin typeface="Arial"/>
                <a:cs typeface="Arial"/>
              </a:rPr>
              <a:t>   D = b * b - 4 * a * c</a:t>
            </a:r>
          </a:p>
          <a:p>
            <a:pPr algn="l" rtl="0">
              <a:defRPr sz="1000"/>
            </a:pPr>
            <a:r>
              <a:rPr lang="et-EE" sz="1800" b="0" i="0" u="none" strike="noStrike" baseline="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t-EE" sz="1800" b="1" i="0" u="none" strike="noStrike" baseline="0" dirty="0">
                <a:solidFill>
                  <a:sysClr val="windowText" lastClr="000000"/>
                </a:solidFill>
                <a:latin typeface="Arial"/>
                <a:cs typeface="Arial"/>
              </a:rPr>
              <a:t>kui</a:t>
            </a:r>
            <a:r>
              <a:rPr lang="et-EE" sz="1800" b="0" i="0" u="none" strike="noStrike" baseline="0" dirty="0">
                <a:solidFill>
                  <a:srgbClr val="000000"/>
                </a:solidFill>
                <a:latin typeface="Arial"/>
                <a:cs typeface="Arial"/>
              </a:rPr>
              <a:t> D &lt; 0 </a:t>
            </a:r>
            <a:r>
              <a:rPr lang="et-EE" sz="1800" b="1" i="0" u="none" strike="noStrike" baseline="0" dirty="0">
                <a:solidFill>
                  <a:srgbClr val="000000"/>
                </a:solidFill>
                <a:latin typeface="Arial"/>
                <a:cs typeface="Arial"/>
              </a:rPr>
              <a:t>siis</a:t>
            </a:r>
          </a:p>
          <a:p>
            <a:pPr algn="l" rtl="0">
              <a:defRPr sz="1000"/>
            </a:pPr>
            <a:r>
              <a:rPr lang="et-EE" sz="1800" b="0" i="0" u="none" strike="noStrike" baseline="0" dirty="0" smtClean="0">
                <a:solidFill>
                  <a:srgbClr val="000000"/>
                </a:solidFill>
                <a:latin typeface="Arial"/>
                <a:cs typeface="Arial"/>
              </a:rPr>
              <a:t>        x1</a:t>
            </a:r>
            <a:r>
              <a:rPr lang="et-EE" sz="1800" b="0" i="0" u="none" strike="noStrike" baseline="0" dirty="0">
                <a:solidFill>
                  <a:srgbClr val="000000"/>
                </a:solidFill>
                <a:latin typeface="Arial"/>
                <a:cs typeface="Arial"/>
              </a:rPr>
              <a:t>=""; x2=""</a:t>
            </a:r>
          </a:p>
          <a:p>
            <a:pPr algn="l" rtl="0">
              <a:defRPr sz="1000"/>
            </a:pPr>
            <a:r>
              <a:rPr lang="et-EE" sz="1800" b="0" i="0" u="none" strike="noStrike" baseline="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t-EE" sz="1800" b="1" i="0" u="none" strike="noStrike" baseline="0" dirty="0">
                <a:solidFill>
                  <a:sysClr val="windowText" lastClr="000000"/>
                </a:solidFill>
                <a:latin typeface="Arial"/>
                <a:cs typeface="Arial"/>
              </a:rPr>
              <a:t>muidu</a:t>
            </a:r>
          </a:p>
          <a:p>
            <a:pPr algn="l" rtl="0">
              <a:defRPr sz="1000"/>
            </a:pPr>
            <a:r>
              <a:rPr lang="et-EE" sz="1800" b="0" i="0" u="none" strike="noStrike" baseline="0" dirty="0">
                <a:solidFill>
                  <a:srgbClr val="000000"/>
                </a:solidFill>
                <a:latin typeface="Arial"/>
                <a:cs typeface="Arial"/>
              </a:rPr>
              <a:t>       D = </a:t>
            </a:r>
            <a:r>
              <a:rPr lang="et-EE" sz="1800" b="0" i="0" u="none" strike="noStrike" baseline="0" dirty="0" err="1">
                <a:solidFill>
                  <a:srgbClr val="000000"/>
                </a:solidFill>
                <a:latin typeface="Arial"/>
                <a:cs typeface="Arial"/>
              </a:rPr>
              <a:t>sqr(D</a:t>
            </a:r>
            <a:r>
              <a:rPr lang="et-EE" sz="1800" b="0" i="0" u="none" strike="noStrike" baseline="0" dirty="0">
                <a:solidFill>
                  <a:srgbClr val="000000"/>
                </a:solidFill>
                <a:latin typeface="Arial"/>
                <a:cs typeface="Arial"/>
              </a:rPr>
              <a:t>)</a:t>
            </a:r>
          </a:p>
          <a:p>
            <a:pPr algn="l" rtl="0">
              <a:defRPr sz="1000"/>
            </a:pPr>
            <a:r>
              <a:rPr lang="et-EE" sz="1800" b="0" i="0" u="none" strike="noStrike" baseline="0" dirty="0" smtClean="0">
                <a:solidFill>
                  <a:srgbClr val="000000"/>
                </a:solidFill>
                <a:latin typeface="Arial"/>
                <a:cs typeface="Arial"/>
              </a:rPr>
              <a:t>       x1</a:t>
            </a:r>
            <a:r>
              <a:rPr lang="et-EE" sz="1800" b="0" i="0" u="none" strike="noStrike" baseline="0" dirty="0">
                <a:solidFill>
                  <a:srgbClr val="000000"/>
                </a:solidFill>
                <a:latin typeface="Arial"/>
                <a:cs typeface="Arial"/>
              </a:rPr>
              <a:t>=(-b - D) / (2*a)</a:t>
            </a:r>
          </a:p>
          <a:p>
            <a:pPr algn="l" rtl="0">
              <a:defRPr sz="1000"/>
            </a:pPr>
            <a:r>
              <a:rPr lang="et-EE" sz="1800" b="0" i="0" u="none" strike="noStrike" baseline="0" dirty="0">
                <a:solidFill>
                  <a:srgbClr val="000000"/>
                </a:solidFill>
                <a:latin typeface="Arial"/>
                <a:cs typeface="Arial"/>
              </a:rPr>
              <a:t>       x2=(-b + D) / (2*a</a:t>
            </a:r>
            <a:r>
              <a:rPr lang="et-EE" sz="1800" b="0" i="0" u="none" strike="noStrike" baseline="0" dirty="0" smtClean="0">
                <a:solidFill>
                  <a:srgbClr val="000000"/>
                </a:solidFill>
                <a:latin typeface="Arial"/>
                <a:cs typeface="Arial"/>
              </a:rPr>
              <a:t>)</a:t>
            </a:r>
          </a:p>
          <a:p>
            <a:pPr algn="l" rtl="0">
              <a:defRPr sz="1000"/>
            </a:pPr>
            <a:r>
              <a:rPr lang="et-EE" sz="1800" b="1" dirty="0" smtClean="0">
                <a:solidFill>
                  <a:srgbClr val="000000"/>
                </a:solidFill>
                <a:latin typeface="Arial"/>
                <a:cs typeface="Arial"/>
              </a:rPr>
              <a:t>    tagasta </a:t>
            </a:r>
            <a:r>
              <a:rPr lang="et-EE" sz="1800" dirty="0" smtClean="0">
                <a:solidFill>
                  <a:srgbClr val="000000"/>
                </a:solidFill>
                <a:latin typeface="Arial"/>
                <a:cs typeface="Arial"/>
              </a:rPr>
              <a:t>x1, x2</a:t>
            </a:r>
            <a:endParaRPr lang="et-EE" sz="1800" b="0" i="0" u="none" strike="noStrike" baseline="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algn="l" rtl="0">
              <a:defRPr sz="1000"/>
            </a:pPr>
            <a:endParaRPr lang="et-EE" sz="1100" b="0" i="0" u="none" strike="noStrike" baseline="0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9512" y="3429000"/>
            <a:ext cx="2736304" cy="281615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lIns="72000" rIns="0" bIns="0" rtlCol="0">
            <a:spAutoFit/>
          </a:bodyPr>
          <a:lstStyle/>
          <a:p>
            <a:r>
              <a:rPr lang="et-EE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def</a:t>
            </a:r>
            <a:r>
              <a:rPr lang="et-EE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t-EE" b="1" dirty="0" err="1" smtClean="0">
                <a:latin typeface="Arial" pitchFamily="34" charset="0"/>
                <a:cs typeface="Arial" pitchFamily="34" charset="0"/>
              </a:rPr>
              <a:t>ruutvrd</a:t>
            </a:r>
            <a:r>
              <a:rPr lang="et-EE" dirty="0" err="1" smtClean="0">
                <a:latin typeface="Arial" pitchFamily="34" charset="0"/>
                <a:cs typeface="Arial" pitchFamily="34" charset="0"/>
              </a:rPr>
              <a:t>(a</a:t>
            </a:r>
            <a:r>
              <a:rPr lang="et-EE" dirty="0" smtClean="0">
                <a:latin typeface="Arial" pitchFamily="34" charset="0"/>
                <a:cs typeface="Arial" pitchFamily="34" charset="0"/>
              </a:rPr>
              <a:t>, b, c) :</a:t>
            </a:r>
          </a:p>
          <a:p>
            <a:r>
              <a:rPr lang="et-EE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t-EE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  ‘’’ ruutvõrrandi juured ’’’</a:t>
            </a:r>
          </a:p>
          <a:p>
            <a:r>
              <a:rPr lang="et-EE" dirty="0" smtClean="0">
                <a:latin typeface="Arial" pitchFamily="34" charset="0"/>
                <a:cs typeface="Arial" pitchFamily="34" charset="0"/>
              </a:rPr>
              <a:t>    D = b**2 - 4 * a * c</a:t>
            </a:r>
          </a:p>
          <a:p>
            <a:r>
              <a:rPr lang="et-EE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et-EE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if</a:t>
            </a:r>
            <a:r>
              <a:rPr lang="et-EE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t-EE" dirty="0" smtClean="0">
                <a:latin typeface="Arial" pitchFamily="34" charset="0"/>
                <a:cs typeface="Arial" pitchFamily="34" charset="0"/>
              </a:rPr>
              <a:t>D &lt;= 0 :</a:t>
            </a:r>
          </a:p>
          <a:p>
            <a:r>
              <a:rPr lang="et-EE" dirty="0" smtClean="0">
                <a:latin typeface="Arial" pitchFamily="34" charset="0"/>
                <a:cs typeface="Arial" pitchFamily="34" charset="0"/>
              </a:rPr>
              <a:t>         x1 = ""; x2 = ""</a:t>
            </a:r>
          </a:p>
          <a:p>
            <a:r>
              <a:rPr lang="et-EE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et-EE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else</a:t>
            </a:r>
            <a:r>
              <a:rPr lang="et-EE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et-EE" dirty="0" smtClean="0">
                <a:latin typeface="Arial" pitchFamily="34" charset="0"/>
                <a:cs typeface="Arial" pitchFamily="34" charset="0"/>
              </a:rPr>
              <a:t>         D = </a:t>
            </a:r>
            <a:r>
              <a:rPr lang="et-EE" dirty="0" err="1" smtClean="0">
                <a:latin typeface="Arial" pitchFamily="34" charset="0"/>
                <a:cs typeface="Arial" pitchFamily="34" charset="0"/>
              </a:rPr>
              <a:t>math.sqrt(D</a:t>
            </a:r>
            <a:r>
              <a:rPr lang="et-EE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r>
              <a:rPr lang="et-EE" dirty="0" smtClean="0">
                <a:latin typeface="Arial" pitchFamily="34" charset="0"/>
                <a:cs typeface="Arial" pitchFamily="34" charset="0"/>
              </a:rPr>
              <a:t>         x1 = (-b - D) / (2*a)</a:t>
            </a:r>
          </a:p>
          <a:p>
            <a:r>
              <a:rPr lang="et-EE" dirty="0" smtClean="0">
                <a:latin typeface="Arial" pitchFamily="34" charset="0"/>
                <a:cs typeface="Arial" pitchFamily="34" charset="0"/>
              </a:rPr>
              <a:t>         x2 = (-b + D) / (2*a)         </a:t>
            </a:r>
          </a:p>
          <a:p>
            <a:r>
              <a:rPr lang="et-EE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et-EE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return</a:t>
            </a:r>
            <a:r>
              <a:rPr lang="et-EE" dirty="0" smtClean="0">
                <a:latin typeface="Arial" pitchFamily="34" charset="0"/>
                <a:cs typeface="Arial" pitchFamily="34" charset="0"/>
              </a:rPr>
              <a:t>  x1, x2</a:t>
            </a:r>
            <a:endParaRPr lang="et-E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87824" y="3429000"/>
            <a:ext cx="3240360" cy="281615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lIns="72000" rIns="0" bIns="0" rtlCol="0">
            <a:spAutoFit/>
          </a:bodyPr>
          <a:lstStyle/>
          <a:p>
            <a:r>
              <a:rPr lang="et-EE" dirty="0" smtClean="0">
                <a:solidFill>
                  <a:srgbClr val="D9154D"/>
                </a:solidFill>
                <a:latin typeface="Arial" pitchFamily="34" charset="0"/>
                <a:cs typeface="Arial" pitchFamily="34" charset="0"/>
              </a:rPr>
              <a:t># põhiprogramm</a:t>
            </a:r>
          </a:p>
          <a:p>
            <a:r>
              <a:rPr lang="et-EE" dirty="0" smtClean="0">
                <a:latin typeface="Arial" pitchFamily="34" charset="0"/>
                <a:cs typeface="Arial" pitchFamily="34" charset="0"/>
              </a:rPr>
              <a:t>a, b, c = </a:t>
            </a:r>
            <a:r>
              <a:rPr lang="et-EE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eval</a:t>
            </a:r>
            <a:r>
              <a:rPr lang="et-EE" dirty="0" err="1" smtClean="0">
                <a:latin typeface="Arial" pitchFamily="34" charset="0"/>
                <a:cs typeface="Arial" pitchFamily="34" charset="0"/>
              </a:rPr>
              <a:t>(input(</a:t>
            </a:r>
            <a:r>
              <a:rPr lang="et-EE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“korajad</a:t>
            </a:r>
            <a:r>
              <a:rPr lang="et-EE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”</a:t>
            </a:r>
            <a:r>
              <a:rPr lang="et-EE" dirty="0" smtClean="0">
                <a:latin typeface="Arial" pitchFamily="34" charset="0"/>
                <a:cs typeface="Arial" pitchFamily="34" charset="0"/>
              </a:rPr>
              <a:t>))</a:t>
            </a:r>
          </a:p>
          <a:p>
            <a:r>
              <a:rPr lang="et-EE" b="1" dirty="0" err="1" smtClean="0">
                <a:solidFill>
                  <a:srgbClr val="FF7C80"/>
                </a:solidFill>
                <a:latin typeface="Arial" pitchFamily="34" charset="0"/>
                <a:cs typeface="Arial" pitchFamily="34" charset="0"/>
              </a:rPr>
              <a:t>if</a:t>
            </a:r>
            <a:r>
              <a:rPr lang="et-EE" b="1" dirty="0" smtClean="0">
                <a:solidFill>
                  <a:srgbClr val="FF7C8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t-EE" dirty="0" smtClean="0">
                <a:latin typeface="Arial" pitchFamily="34" charset="0"/>
                <a:cs typeface="Arial" pitchFamily="34" charset="0"/>
              </a:rPr>
              <a:t>a == 0:</a:t>
            </a:r>
          </a:p>
          <a:p>
            <a:r>
              <a:rPr lang="et-EE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et-EE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print</a:t>
            </a:r>
            <a:r>
              <a:rPr lang="et-EE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t-EE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"Ei ole ruutvõrrand!"</a:t>
            </a:r>
            <a:r>
              <a:rPr lang="et-EE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r>
              <a:rPr lang="et-EE" b="1" dirty="0" err="1" smtClean="0">
                <a:solidFill>
                  <a:srgbClr val="FF7C80"/>
                </a:solidFill>
                <a:latin typeface="Arial" pitchFamily="34" charset="0"/>
                <a:cs typeface="Arial" pitchFamily="34" charset="0"/>
              </a:rPr>
              <a:t>else</a:t>
            </a:r>
            <a:r>
              <a:rPr lang="et-EE" dirty="0" smtClean="0">
                <a:latin typeface="Arial" pitchFamily="34" charset="0"/>
                <a:cs typeface="Arial" pitchFamily="34" charset="0"/>
              </a:rPr>
              <a:t>:    </a:t>
            </a:r>
          </a:p>
          <a:p>
            <a:r>
              <a:rPr lang="et-EE" dirty="0" smtClean="0">
                <a:latin typeface="Arial" pitchFamily="34" charset="0"/>
                <a:cs typeface="Arial" pitchFamily="34" charset="0"/>
              </a:rPr>
              <a:t>    x1, x2 = </a:t>
            </a:r>
            <a:r>
              <a:rPr lang="et-EE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ruutvrd</a:t>
            </a:r>
            <a:r>
              <a:rPr lang="et-EE" dirty="0" err="1" smtClean="0">
                <a:latin typeface="Arial" pitchFamily="34" charset="0"/>
                <a:cs typeface="Arial" pitchFamily="34" charset="0"/>
              </a:rPr>
              <a:t>(a</a:t>
            </a:r>
            <a:r>
              <a:rPr lang="et-EE" dirty="0" smtClean="0">
                <a:latin typeface="Arial" pitchFamily="34" charset="0"/>
                <a:cs typeface="Arial" pitchFamily="34" charset="0"/>
              </a:rPr>
              <a:t>, b, c)</a:t>
            </a:r>
          </a:p>
          <a:p>
            <a:r>
              <a:rPr lang="et-EE" b="1" dirty="0" smtClean="0">
                <a:solidFill>
                  <a:srgbClr val="FF7C80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et-EE" b="1" dirty="0" err="1" smtClean="0">
                <a:solidFill>
                  <a:srgbClr val="FF7C80"/>
                </a:solidFill>
                <a:latin typeface="Arial" pitchFamily="34" charset="0"/>
                <a:cs typeface="Arial" pitchFamily="34" charset="0"/>
              </a:rPr>
              <a:t>if</a:t>
            </a:r>
            <a:r>
              <a:rPr lang="et-EE" b="1" dirty="0" smtClean="0">
                <a:solidFill>
                  <a:srgbClr val="FF7C8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t-EE" dirty="0" smtClean="0">
                <a:latin typeface="Arial" pitchFamily="34" charset="0"/>
                <a:cs typeface="Arial" pitchFamily="34" charset="0"/>
              </a:rPr>
              <a:t>x1 == '' :</a:t>
            </a:r>
          </a:p>
          <a:p>
            <a:r>
              <a:rPr lang="et-EE" dirty="0" smtClean="0">
                <a:latin typeface="Arial" pitchFamily="34" charset="0"/>
                <a:cs typeface="Arial" pitchFamily="34" charset="0"/>
              </a:rPr>
              <a:t>        </a:t>
            </a:r>
            <a:r>
              <a:rPr lang="et-EE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print</a:t>
            </a:r>
            <a:r>
              <a:rPr lang="et-EE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t-EE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"Lahendeid ei ole”)</a:t>
            </a:r>
            <a:endParaRPr lang="et-EE" dirty="0" smtClean="0">
              <a:latin typeface="Arial" pitchFamily="34" charset="0"/>
              <a:cs typeface="Arial" pitchFamily="34" charset="0"/>
            </a:endParaRPr>
          </a:p>
          <a:p>
            <a:r>
              <a:rPr lang="et-EE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et-EE" b="1" dirty="0" err="1" smtClean="0">
                <a:solidFill>
                  <a:srgbClr val="FF7C80"/>
                </a:solidFill>
                <a:latin typeface="Arial" pitchFamily="34" charset="0"/>
                <a:cs typeface="Arial" pitchFamily="34" charset="0"/>
              </a:rPr>
              <a:t>else</a:t>
            </a:r>
            <a:r>
              <a:rPr lang="et-EE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et-EE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        </a:t>
            </a:r>
            <a:r>
              <a:rPr lang="et-EE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print</a:t>
            </a:r>
            <a:r>
              <a:rPr lang="et-EE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t-EE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t-EE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"juured:"</a:t>
            </a:r>
            <a:r>
              <a:rPr lang="et-EE" dirty="0" smtClean="0">
                <a:latin typeface="Arial" pitchFamily="34" charset="0"/>
                <a:cs typeface="Arial" pitchFamily="34" charset="0"/>
              </a:rPr>
              <a:t>, x1, x2)</a:t>
            </a:r>
            <a:endParaRPr lang="et-E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372200" y="3429000"/>
            <a:ext cx="2699792" cy="258532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t-EE" dirty="0" smtClean="0"/>
              <a:t>On toodud algoritmid UML diagrammina ja pseudokoodis ning Pythoni programm. See koosneb põhiprogrammist ja funktsioonist </a:t>
            </a:r>
            <a:r>
              <a:rPr lang="et-EE" b="1" dirty="0" err="1" smtClean="0"/>
              <a:t>ruutvrd</a:t>
            </a:r>
            <a:r>
              <a:rPr lang="et-EE" dirty="0" err="1" smtClean="0"/>
              <a:t>(</a:t>
            </a:r>
            <a:r>
              <a:rPr lang="et-EE" dirty="0" smtClean="0"/>
              <a:t>).</a:t>
            </a:r>
          </a:p>
          <a:p>
            <a:r>
              <a:rPr lang="et-EE" dirty="0" smtClean="0"/>
              <a:t>Funktsioon </a:t>
            </a:r>
            <a:r>
              <a:rPr lang="et-EE" b="1" dirty="0" err="1" smtClean="0"/>
              <a:t>eval</a:t>
            </a:r>
            <a:r>
              <a:rPr lang="et-EE" b="1" dirty="0" smtClean="0"/>
              <a:t> </a:t>
            </a:r>
            <a:r>
              <a:rPr lang="et-EE" dirty="0" smtClean="0"/>
              <a:t>() võimaldab lugeda ühe </a:t>
            </a:r>
            <a:r>
              <a:rPr lang="et-EE" b="1" dirty="0" err="1" smtClean="0"/>
              <a:t>input</a:t>
            </a:r>
            <a:r>
              <a:rPr lang="et-EE" dirty="0" err="1" smtClean="0"/>
              <a:t>-lausega</a:t>
            </a:r>
            <a:r>
              <a:rPr lang="et-EE" dirty="0" smtClean="0"/>
              <a:t> mitu väärtust   </a:t>
            </a:r>
            <a:endParaRPr lang="et-E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778098"/>
          </a:xfrm>
        </p:spPr>
        <p:txBody>
          <a:bodyPr>
            <a:normAutofit/>
          </a:bodyPr>
          <a:lstStyle/>
          <a:p>
            <a:r>
              <a:rPr lang="et-EE" sz="3600" b="1" dirty="0" smtClean="0"/>
              <a:t>Kolmnurk</a:t>
            </a:r>
            <a:endParaRPr lang="et-EE" sz="36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012160" y="1340768"/>
            <a:ext cx="2808312" cy="258532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Ins="0" bIns="0" rtlCol="0">
            <a:spAutoFit/>
          </a:bodyPr>
          <a:lstStyle/>
          <a:p>
            <a:r>
              <a:rPr lang="et-EE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def</a:t>
            </a:r>
            <a:r>
              <a:rPr lang="et-EE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t-EE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medi3</a:t>
            </a:r>
            <a:r>
              <a:rPr lang="et-EE" dirty="0" smtClean="0">
                <a:latin typeface="Arial" pitchFamily="34" charset="0"/>
                <a:cs typeface="Arial" pitchFamily="34" charset="0"/>
              </a:rPr>
              <a:t>(a, b, c):</a:t>
            </a:r>
          </a:p>
          <a:p>
            <a:r>
              <a:rPr lang="et-EE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   ‘’’ kolme arvu mediaan’’’</a:t>
            </a:r>
          </a:p>
          <a:p>
            <a:r>
              <a:rPr lang="et-EE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et-EE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if</a:t>
            </a:r>
            <a:r>
              <a:rPr lang="et-EE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t-EE" dirty="0" smtClean="0">
                <a:latin typeface="Arial" pitchFamily="34" charset="0"/>
                <a:cs typeface="Arial" pitchFamily="34" charset="0"/>
              </a:rPr>
              <a:t>a &lt; b :</a:t>
            </a:r>
          </a:p>
          <a:p>
            <a:r>
              <a:rPr lang="et-EE" dirty="0" smtClean="0">
                <a:latin typeface="Arial" pitchFamily="34" charset="0"/>
                <a:cs typeface="Arial" pitchFamily="34" charset="0"/>
              </a:rPr>
              <a:t>        min = a; </a:t>
            </a:r>
            <a:r>
              <a:rPr lang="et-EE" dirty="0" err="1" smtClean="0">
                <a:latin typeface="Arial" pitchFamily="34" charset="0"/>
                <a:cs typeface="Arial" pitchFamily="34" charset="0"/>
              </a:rPr>
              <a:t>max</a:t>
            </a:r>
            <a:r>
              <a:rPr lang="et-EE" dirty="0" smtClean="0">
                <a:latin typeface="Arial" pitchFamily="34" charset="0"/>
                <a:cs typeface="Arial" pitchFamily="34" charset="0"/>
              </a:rPr>
              <a:t> = b</a:t>
            </a:r>
          </a:p>
          <a:p>
            <a:r>
              <a:rPr lang="et-EE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et-EE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else</a:t>
            </a:r>
            <a:r>
              <a:rPr lang="et-EE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et-EE" dirty="0" smtClean="0">
                <a:latin typeface="Arial" pitchFamily="34" charset="0"/>
                <a:cs typeface="Arial" pitchFamily="34" charset="0"/>
              </a:rPr>
              <a:t>        min = b; </a:t>
            </a:r>
            <a:r>
              <a:rPr lang="et-EE" dirty="0" err="1" smtClean="0">
                <a:latin typeface="Arial" pitchFamily="34" charset="0"/>
                <a:cs typeface="Arial" pitchFamily="34" charset="0"/>
              </a:rPr>
              <a:t>max</a:t>
            </a:r>
            <a:r>
              <a:rPr lang="et-EE" dirty="0" smtClean="0">
                <a:latin typeface="Arial" pitchFamily="34" charset="0"/>
                <a:cs typeface="Arial" pitchFamily="34" charset="0"/>
              </a:rPr>
              <a:t> = a </a:t>
            </a:r>
          </a:p>
          <a:p>
            <a:r>
              <a:rPr lang="et-EE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et-EE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if</a:t>
            </a:r>
            <a:r>
              <a:rPr lang="et-EE" dirty="0" smtClean="0">
                <a:latin typeface="Arial" pitchFamily="34" charset="0"/>
                <a:cs typeface="Arial" pitchFamily="34" charset="0"/>
              </a:rPr>
              <a:t> c &gt; </a:t>
            </a:r>
            <a:r>
              <a:rPr lang="et-EE" dirty="0" err="1" smtClean="0">
                <a:latin typeface="Arial" pitchFamily="34" charset="0"/>
                <a:cs typeface="Arial" pitchFamily="34" charset="0"/>
              </a:rPr>
              <a:t>max</a:t>
            </a:r>
            <a:r>
              <a:rPr lang="et-EE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t-EE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return</a:t>
            </a:r>
            <a:r>
              <a:rPr lang="et-EE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t-EE" dirty="0" err="1" smtClean="0">
                <a:latin typeface="Arial" pitchFamily="34" charset="0"/>
                <a:cs typeface="Arial" pitchFamily="34" charset="0"/>
              </a:rPr>
              <a:t>max</a:t>
            </a:r>
            <a:endParaRPr lang="et-EE" dirty="0" smtClean="0">
              <a:latin typeface="Arial" pitchFamily="34" charset="0"/>
              <a:cs typeface="Arial" pitchFamily="34" charset="0"/>
            </a:endParaRPr>
          </a:p>
          <a:p>
            <a:r>
              <a:rPr lang="et-EE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et-EE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elif</a:t>
            </a:r>
            <a:r>
              <a:rPr lang="et-EE" dirty="0" smtClean="0">
                <a:latin typeface="Arial" pitchFamily="34" charset="0"/>
                <a:cs typeface="Arial" pitchFamily="34" charset="0"/>
              </a:rPr>
              <a:t> c &gt; min: </a:t>
            </a:r>
            <a:r>
              <a:rPr lang="et-EE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return</a:t>
            </a:r>
            <a:r>
              <a:rPr lang="et-EE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t-EE" dirty="0" smtClean="0">
                <a:latin typeface="Arial" pitchFamily="34" charset="0"/>
                <a:cs typeface="Arial" pitchFamily="34" charset="0"/>
              </a:rPr>
              <a:t>c</a:t>
            </a:r>
          </a:p>
          <a:p>
            <a:r>
              <a:rPr lang="et-EE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et-EE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else</a:t>
            </a:r>
            <a:r>
              <a:rPr lang="et-EE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t-EE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return</a:t>
            </a:r>
            <a:r>
              <a:rPr lang="et-EE" dirty="0" smtClean="0">
                <a:latin typeface="Arial" pitchFamily="34" charset="0"/>
                <a:cs typeface="Arial" pitchFamily="34" charset="0"/>
              </a:rPr>
              <a:t> min</a:t>
            </a:r>
            <a:endParaRPr lang="et-EE" dirty="0"/>
          </a:p>
        </p:txBody>
      </p:sp>
      <p:sp>
        <p:nvSpPr>
          <p:cNvPr id="9" name="TextBox 8"/>
          <p:cNvSpPr txBox="1"/>
          <p:nvPr/>
        </p:nvSpPr>
        <p:spPr>
          <a:xfrm>
            <a:off x="251520" y="1340768"/>
            <a:ext cx="3096344" cy="230832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Ins="0" rtlCol="0">
            <a:spAutoFit/>
          </a:bodyPr>
          <a:lstStyle/>
          <a:p>
            <a:r>
              <a:rPr lang="et-EE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def</a:t>
            </a:r>
            <a:r>
              <a:rPr lang="et-EE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t-EE" b="1" dirty="0" err="1" smtClean="0">
                <a:latin typeface="Arial" pitchFamily="34" charset="0"/>
                <a:cs typeface="Arial" pitchFamily="34" charset="0"/>
              </a:rPr>
              <a:t>max_min</a:t>
            </a:r>
            <a:r>
              <a:rPr lang="et-EE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t-EE" dirty="0" smtClean="0">
                <a:latin typeface="Arial" pitchFamily="34" charset="0"/>
                <a:cs typeface="Arial" pitchFamily="34" charset="0"/>
              </a:rPr>
              <a:t>(a, b, c):</a:t>
            </a:r>
          </a:p>
          <a:p>
            <a:r>
              <a:rPr lang="et-EE" dirty="0">
                <a:latin typeface="Arial" pitchFamily="34" charset="0"/>
                <a:cs typeface="Arial" pitchFamily="34" charset="0"/>
              </a:rPr>
              <a:t> </a:t>
            </a:r>
            <a:r>
              <a:rPr lang="et-EE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t-EE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‘’’ kolme arvu </a:t>
            </a:r>
            <a:r>
              <a:rPr lang="et-EE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max</a:t>
            </a:r>
            <a:r>
              <a:rPr lang="et-EE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ja min ‘’’</a:t>
            </a:r>
          </a:p>
          <a:p>
            <a:r>
              <a:rPr lang="et-EE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et-EE" dirty="0" err="1" smtClean="0">
                <a:latin typeface="Arial" pitchFamily="34" charset="0"/>
                <a:cs typeface="Arial" pitchFamily="34" charset="0"/>
              </a:rPr>
              <a:t>max</a:t>
            </a:r>
            <a:r>
              <a:rPr lang="et-EE" dirty="0" smtClean="0">
                <a:latin typeface="Arial" pitchFamily="34" charset="0"/>
                <a:cs typeface="Arial" pitchFamily="34" charset="0"/>
              </a:rPr>
              <a:t> = a; min = a</a:t>
            </a:r>
          </a:p>
          <a:p>
            <a:r>
              <a:rPr lang="et-EE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et-EE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if</a:t>
            </a:r>
            <a:r>
              <a:rPr lang="et-EE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t-EE" dirty="0" smtClean="0">
                <a:latin typeface="Arial" pitchFamily="34" charset="0"/>
                <a:cs typeface="Arial" pitchFamily="34" charset="0"/>
              </a:rPr>
              <a:t>b &gt; </a:t>
            </a:r>
            <a:r>
              <a:rPr lang="et-EE" dirty="0" err="1" smtClean="0">
                <a:latin typeface="Arial" pitchFamily="34" charset="0"/>
                <a:cs typeface="Arial" pitchFamily="34" charset="0"/>
              </a:rPr>
              <a:t>max</a:t>
            </a:r>
            <a:r>
              <a:rPr lang="et-EE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t-EE" dirty="0" err="1" smtClean="0">
                <a:latin typeface="Arial" pitchFamily="34" charset="0"/>
                <a:cs typeface="Arial" pitchFamily="34" charset="0"/>
              </a:rPr>
              <a:t>max</a:t>
            </a:r>
            <a:r>
              <a:rPr lang="et-EE" dirty="0" smtClean="0">
                <a:latin typeface="Arial" pitchFamily="34" charset="0"/>
                <a:cs typeface="Arial" pitchFamily="34" charset="0"/>
              </a:rPr>
              <a:t> = b </a:t>
            </a:r>
          </a:p>
          <a:p>
            <a:r>
              <a:rPr lang="et-EE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et-EE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if</a:t>
            </a:r>
            <a:r>
              <a:rPr lang="et-EE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t-EE" dirty="0" smtClean="0">
                <a:latin typeface="Arial" pitchFamily="34" charset="0"/>
                <a:cs typeface="Arial" pitchFamily="34" charset="0"/>
              </a:rPr>
              <a:t>b &lt; min: </a:t>
            </a:r>
            <a:r>
              <a:rPr lang="et-EE" dirty="0" err="1" smtClean="0">
                <a:latin typeface="Arial" pitchFamily="34" charset="0"/>
                <a:cs typeface="Arial" pitchFamily="34" charset="0"/>
              </a:rPr>
              <a:t>min</a:t>
            </a:r>
            <a:r>
              <a:rPr lang="et-EE" dirty="0" smtClean="0">
                <a:latin typeface="Arial" pitchFamily="34" charset="0"/>
                <a:cs typeface="Arial" pitchFamily="34" charset="0"/>
              </a:rPr>
              <a:t> = b</a:t>
            </a:r>
          </a:p>
          <a:p>
            <a:r>
              <a:rPr lang="et-EE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et-EE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if</a:t>
            </a:r>
            <a:r>
              <a:rPr lang="et-EE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t-EE" dirty="0" smtClean="0">
                <a:latin typeface="Arial" pitchFamily="34" charset="0"/>
                <a:cs typeface="Arial" pitchFamily="34" charset="0"/>
              </a:rPr>
              <a:t>c &gt; </a:t>
            </a:r>
            <a:r>
              <a:rPr lang="et-EE" dirty="0" err="1" smtClean="0">
                <a:latin typeface="Arial" pitchFamily="34" charset="0"/>
                <a:cs typeface="Arial" pitchFamily="34" charset="0"/>
              </a:rPr>
              <a:t>max</a:t>
            </a:r>
            <a:r>
              <a:rPr lang="et-EE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t-EE" dirty="0" err="1" smtClean="0">
                <a:latin typeface="Arial" pitchFamily="34" charset="0"/>
                <a:cs typeface="Arial" pitchFamily="34" charset="0"/>
              </a:rPr>
              <a:t>max</a:t>
            </a:r>
            <a:r>
              <a:rPr lang="et-EE" dirty="0" smtClean="0">
                <a:latin typeface="Arial" pitchFamily="34" charset="0"/>
                <a:cs typeface="Arial" pitchFamily="34" charset="0"/>
              </a:rPr>
              <a:t> = c</a:t>
            </a:r>
          </a:p>
          <a:p>
            <a:r>
              <a:rPr lang="et-EE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et-EE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if</a:t>
            </a:r>
            <a:r>
              <a:rPr lang="et-EE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t-EE" dirty="0" smtClean="0">
                <a:latin typeface="Arial" pitchFamily="34" charset="0"/>
                <a:cs typeface="Arial" pitchFamily="34" charset="0"/>
              </a:rPr>
              <a:t>c &lt; min: </a:t>
            </a:r>
            <a:r>
              <a:rPr lang="et-EE" dirty="0" err="1" smtClean="0">
                <a:latin typeface="Arial" pitchFamily="34" charset="0"/>
                <a:cs typeface="Arial" pitchFamily="34" charset="0"/>
              </a:rPr>
              <a:t>min</a:t>
            </a:r>
            <a:r>
              <a:rPr lang="et-EE" dirty="0" smtClean="0">
                <a:latin typeface="Arial" pitchFamily="34" charset="0"/>
                <a:cs typeface="Arial" pitchFamily="34" charset="0"/>
              </a:rPr>
              <a:t> = c</a:t>
            </a:r>
          </a:p>
          <a:p>
            <a:r>
              <a:rPr lang="et-EE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et-EE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return</a:t>
            </a:r>
            <a:r>
              <a:rPr lang="et-EE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t-EE" dirty="0" err="1" smtClean="0">
                <a:latin typeface="Arial" pitchFamily="34" charset="0"/>
                <a:cs typeface="Arial" pitchFamily="34" charset="0"/>
              </a:rPr>
              <a:t>max</a:t>
            </a:r>
            <a:r>
              <a:rPr lang="et-EE" dirty="0" smtClean="0">
                <a:latin typeface="Arial" pitchFamily="34" charset="0"/>
                <a:cs typeface="Arial" pitchFamily="34" charset="0"/>
              </a:rPr>
              <a:t>, min</a:t>
            </a:r>
            <a:endParaRPr lang="et-E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1520" y="4289028"/>
            <a:ext cx="4448654" cy="230832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t-EE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def</a:t>
            </a:r>
            <a:r>
              <a:rPr lang="et-EE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t-EE" dirty="0" err="1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K_pind</a:t>
            </a:r>
            <a:r>
              <a:rPr lang="et-EE" dirty="0" err="1" smtClean="0">
                <a:latin typeface="Arial" pitchFamily="34" charset="0"/>
                <a:cs typeface="Arial" pitchFamily="34" charset="0"/>
              </a:rPr>
              <a:t>(a</a:t>
            </a:r>
            <a:r>
              <a:rPr lang="et-EE" dirty="0" smtClean="0">
                <a:latin typeface="Arial" pitchFamily="34" charset="0"/>
                <a:cs typeface="Arial" pitchFamily="34" charset="0"/>
              </a:rPr>
              <a:t>, b, c) :</a:t>
            </a:r>
          </a:p>
          <a:p>
            <a:r>
              <a:rPr lang="et-EE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et-EE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‘’’ kolmnurga pindala ‘’’</a:t>
            </a:r>
          </a:p>
          <a:p>
            <a:r>
              <a:rPr lang="et-EE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et-EE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if</a:t>
            </a:r>
            <a:r>
              <a:rPr lang="et-EE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t-EE" dirty="0" smtClean="0">
                <a:latin typeface="Arial" pitchFamily="34" charset="0"/>
                <a:cs typeface="Arial" pitchFamily="34" charset="0"/>
              </a:rPr>
              <a:t>a + b &lt;= c </a:t>
            </a:r>
            <a:r>
              <a:rPr lang="et-EE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or</a:t>
            </a:r>
            <a:r>
              <a:rPr lang="et-EE" dirty="0" smtClean="0">
                <a:latin typeface="Arial" pitchFamily="34" charset="0"/>
                <a:cs typeface="Arial" pitchFamily="34" charset="0"/>
              </a:rPr>
              <a:t> b + c &lt;= a </a:t>
            </a:r>
            <a:r>
              <a:rPr lang="et-EE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or</a:t>
            </a:r>
            <a:r>
              <a:rPr lang="et-EE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t-EE" dirty="0" smtClean="0">
                <a:latin typeface="Arial" pitchFamily="34" charset="0"/>
                <a:cs typeface="Arial" pitchFamily="34" charset="0"/>
              </a:rPr>
              <a:t>a + c &lt;= b :</a:t>
            </a:r>
          </a:p>
          <a:p>
            <a:r>
              <a:rPr lang="et-EE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 </a:t>
            </a:r>
            <a:r>
              <a:rPr lang="et-EE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return</a:t>
            </a:r>
            <a:r>
              <a:rPr lang="et-EE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t-EE" dirty="0" smtClean="0">
                <a:latin typeface="Arial" pitchFamily="34" charset="0"/>
                <a:cs typeface="Arial" pitchFamily="34" charset="0"/>
              </a:rPr>
              <a:t>0  </a:t>
            </a:r>
            <a:r>
              <a:rPr lang="et-EE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# kolmnurka ei ole</a:t>
            </a:r>
          </a:p>
          <a:p>
            <a:r>
              <a:rPr lang="et-EE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t-EE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else</a:t>
            </a:r>
            <a:r>
              <a:rPr lang="et-EE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et-EE" dirty="0" smtClean="0">
                <a:latin typeface="Arial" pitchFamily="34" charset="0"/>
                <a:cs typeface="Arial" pitchFamily="34" charset="0"/>
              </a:rPr>
              <a:t>      p = (a + b + c) / 2</a:t>
            </a:r>
          </a:p>
          <a:p>
            <a:r>
              <a:rPr lang="et-EE" dirty="0" smtClean="0">
                <a:latin typeface="Arial" pitchFamily="34" charset="0"/>
                <a:cs typeface="Arial" pitchFamily="34" charset="0"/>
              </a:rPr>
              <a:t>      S = </a:t>
            </a:r>
            <a:r>
              <a:rPr lang="et-EE" dirty="0" err="1" smtClean="0">
                <a:latin typeface="Arial" pitchFamily="34" charset="0"/>
                <a:cs typeface="Arial" pitchFamily="34" charset="0"/>
              </a:rPr>
              <a:t>sqrt(p</a:t>
            </a:r>
            <a:r>
              <a:rPr lang="et-EE" dirty="0" smtClean="0">
                <a:latin typeface="Arial" pitchFamily="34" charset="0"/>
                <a:cs typeface="Arial" pitchFamily="34" charset="0"/>
              </a:rPr>
              <a:t> * (p -a) * (p - b) * (p - c))</a:t>
            </a:r>
          </a:p>
          <a:p>
            <a:r>
              <a:rPr lang="et-EE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t-EE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return</a:t>
            </a:r>
            <a:r>
              <a:rPr lang="et-EE" dirty="0" smtClean="0">
                <a:latin typeface="Arial" pitchFamily="34" charset="0"/>
                <a:cs typeface="Arial" pitchFamily="34" charset="0"/>
              </a:rPr>
              <a:t> S</a:t>
            </a:r>
            <a:endParaRPr lang="et-EE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10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7449" y="1196752"/>
            <a:ext cx="2345125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395536" y="620688"/>
            <a:ext cx="84249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2000" dirty="0" smtClean="0"/>
              <a:t>Antud kolmnurga külgede pikkused </a:t>
            </a:r>
            <a:r>
              <a:rPr lang="et-EE" sz="2000" b="1" dirty="0" smtClean="0"/>
              <a:t>a</a:t>
            </a:r>
            <a:r>
              <a:rPr lang="et-EE" sz="2000" dirty="0" smtClean="0"/>
              <a:t>, </a:t>
            </a:r>
            <a:r>
              <a:rPr lang="et-EE" sz="2000" b="1" dirty="0" smtClean="0"/>
              <a:t>b</a:t>
            </a:r>
            <a:r>
              <a:rPr lang="et-EE" sz="2000" dirty="0" smtClean="0"/>
              <a:t>, </a:t>
            </a:r>
            <a:r>
              <a:rPr lang="et-EE" sz="2000" b="1" dirty="0" smtClean="0"/>
              <a:t>c</a:t>
            </a:r>
            <a:r>
              <a:rPr lang="et-EE" sz="2000" dirty="0" smtClean="0"/>
              <a:t>. Leida kolmnurga pindala (kui on) ning kolmnurga maksimaalne, minimaale ja vahepealne (mediaan) pikkus</a:t>
            </a:r>
            <a:endParaRPr lang="et-EE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5004048" y="4293096"/>
            <a:ext cx="3816424" cy="230832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t-EE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# põhiprogramm</a:t>
            </a:r>
          </a:p>
          <a:p>
            <a:r>
              <a:rPr lang="et-EE" dirty="0" smtClean="0">
                <a:latin typeface="Arial" pitchFamily="34" charset="0"/>
                <a:cs typeface="Arial" pitchFamily="34" charset="0"/>
              </a:rPr>
              <a:t>a, b, c = </a:t>
            </a:r>
            <a:r>
              <a:rPr lang="et-EE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eval</a:t>
            </a:r>
            <a:r>
              <a:rPr lang="et-EE" dirty="0" err="1" smtClean="0">
                <a:latin typeface="Arial" pitchFamily="34" charset="0"/>
                <a:cs typeface="Arial" pitchFamily="34" charset="0"/>
              </a:rPr>
              <a:t>(</a:t>
            </a:r>
            <a:r>
              <a:rPr lang="et-EE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input</a:t>
            </a:r>
            <a:r>
              <a:rPr lang="et-EE" dirty="0" err="1" smtClean="0">
                <a:latin typeface="Arial" pitchFamily="34" charset="0"/>
                <a:cs typeface="Arial" pitchFamily="34" charset="0"/>
              </a:rPr>
              <a:t>("küljed</a:t>
            </a:r>
            <a:r>
              <a:rPr lang="et-EE" dirty="0" smtClean="0">
                <a:latin typeface="Arial" pitchFamily="34" charset="0"/>
                <a:cs typeface="Arial" pitchFamily="34" charset="0"/>
              </a:rPr>
              <a:t> =&gt; "))</a:t>
            </a:r>
          </a:p>
          <a:p>
            <a:r>
              <a:rPr lang="et-EE" dirty="0" smtClean="0">
                <a:latin typeface="Arial" pitchFamily="34" charset="0"/>
                <a:cs typeface="Arial" pitchFamily="34" charset="0"/>
              </a:rPr>
              <a:t>pind = </a:t>
            </a:r>
            <a:r>
              <a:rPr lang="et-EE" b="1" dirty="0" err="1" smtClean="0">
                <a:latin typeface="Arial" pitchFamily="34" charset="0"/>
                <a:cs typeface="Arial" pitchFamily="34" charset="0"/>
              </a:rPr>
              <a:t>K_pind</a:t>
            </a:r>
            <a:r>
              <a:rPr lang="et-EE" dirty="0" err="1" smtClean="0">
                <a:latin typeface="Arial" pitchFamily="34" charset="0"/>
                <a:cs typeface="Arial" pitchFamily="34" charset="0"/>
              </a:rPr>
              <a:t>(a</a:t>
            </a:r>
            <a:r>
              <a:rPr lang="et-EE" dirty="0" smtClean="0">
                <a:latin typeface="Arial" pitchFamily="34" charset="0"/>
                <a:cs typeface="Arial" pitchFamily="34" charset="0"/>
              </a:rPr>
              <a:t>, b, c)</a:t>
            </a:r>
          </a:p>
          <a:p>
            <a:r>
              <a:rPr lang="et-EE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print </a:t>
            </a:r>
            <a:r>
              <a:rPr lang="et-EE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t-EE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"pindala =",</a:t>
            </a:r>
            <a:r>
              <a:rPr lang="et-EE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t-EE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round(</a:t>
            </a:r>
            <a:r>
              <a:rPr lang="et-EE" dirty="0" err="1" smtClean="0">
                <a:latin typeface="Arial" pitchFamily="34" charset="0"/>
                <a:cs typeface="Arial" pitchFamily="34" charset="0"/>
              </a:rPr>
              <a:t>pind</a:t>
            </a:r>
            <a:r>
              <a:rPr lang="et-EE" dirty="0" smtClean="0">
                <a:latin typeface="Arial" pitchFamily="34" charset="0"/>
                <a:cs typeface="Arial" pitchFamily="34" charset="0"/>
              </a:rPr>
              <a:t>, 2))</a:t>
            </a:r>
          </a:p>
          <a:p>
            <a:r>
              <a:rPr lang="et-EE" dirty="0" err="1" smtClean="0">
                <a:latin typeface="Arial" pitchFamily="34" charset="0"/>
                <a:cs typeface="Arial" pitchFamily="34" charset="0"/>
              </a:rPr>
              <a:t>maxi</a:t>
            </a:r>
            <a:r>
              <a:rPr lang="et-EE" dirty="0" smtClean="0">
                <a:latin typeface="Arial" pitchFamily="34" charset="0"/>
                <a:cs typeface="Arial" pitchFamily="34" charset="0"/>
              </a:rPr>
              <a:t> , mini = </a:t>
            </a:r>
            <a:r>
              <a:rPr lang="et-EE" b="1" dirty="0" err="1" smtClean="0">
                <a:latin typeface="Arial" pitchFamily="34" charset="0"/>
                <a:cs typeface="Arial" pitchFamily="34" charset="0"/>
              </a:rPr>
              <a:t>max_min</a:t>
            </a:r>
            <a:r>
              <a:rPr lang="et-EE" dirty="0" err="1" smtClean="0">
                <a:latin typeface="Arial" pitchFamily="34" charset="0"/>
                <a:cs typeface="Arial" pitchFamily="34" charset="0"/>
              </a:rPr>
              <a:t>(a</a:t>
            </a:r>
            <a:r>
              <a:rPr lang="et-EE" dirty="0" smtClean="0">
                <a:latin typeface="Arial" pitchFamily="34" charset="0"/>
                <a:cs typeface="Arial" pitchFamily="34" charset="0"/>
              </a:rPr>
              <a:t>, b, c)</a:t>
            </a:r>
          </a:p>
          <a:p>
            <a:r>
              <a:rPr lang="et-EE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print </a:t>
            </a:r>
            <a:r>
              <a:rPr lang="et-EE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("min ="</a:t>
            </a:r>
            <a:r>
              <a:rPr lang="et-EE" dirty="0" smtClean="0">
                <a:latin typeface="Arial" pitchFamily="34" charset="0"/>
                <a:cs typeface="Arial" pitchFamily="34" charset="0"/>
              </a:rPr>
              <a:t>, mini, </a:t>
            </a:r>
            <a:r>
              <a:rPr lang="et-EE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"</a:t>
            </a:r>
            <a:r>
              <a:rPr lang="et-EE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max</a:t>
            </a:r>
            <a:r>
              <a:rPr lang="et-EE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=",</a:t>
            </a:r>
            <a:r>
              <a:rPr lang="et-EE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t-EE" dirty="0" err="1" smtClean="0">
                <a:latin typeface="Arial" pitchFamily="34" charset="0"/>
                <a:cs typeface="Arial" pitchFamily="34" charset="0"/>
              </a:rPr>
              <a:t>maxi</a:t>
            </a:r>
            <a:r>
              <a:rPr lang="et-EE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r>
              <a:rPr lang="et-EE" dirty="0" err="1" smtClean="0">
                <a:latin typeface="Arial" pitchFamily="34" charset="0"/>
                <a:cs typeface="Arial" pitchFamily="34" charset="0"/>
              </a:rPr>
              <a:t>midi</a:t>
            </a:r>
            <a:r>
              <a:rPr lang="et-EE" dirty="0" smtClean="0">
                <a:latin typeface="Arial" pitchFamily="34" charset="0"/>
                <a:cs typeface="Arial" pitchFamily="34" charset="0"/>
              </a:rPr>
              <a:t> = </a:t>
            </a:r>
            <a:r>
              <a:rPr lang="et-EE" b="1" dirty="0" smtClean="0">
                <a:latin typeface="Arial" pitchFamily="34" charset="0"/>
                <a:cs typeface="Arial" pitchFamily="34" charset="0"/>
              </a:rPr>
              <a:t>medi3</a:t>
            </a:r>
            <a:r>
              <a:rPr lang="et-EE" dirty="0" smtClean="0">
                <a:latin typeface="Arial" pitchFamily="34" charset="0"/>
                <a:cs typeface="Arial" pitchFamily="34" charset="0"/>
              </a:rPr>
              <a:t>(a, b, c)</a:t>
            </a:r>
          </a:p>
          <a:p>
            <a:r>
              <a:rPr lang="et-EE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print</a:t>
            </a:r>
            <a:r>
              <a:rPr lang="et-EE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t-EE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"vahepealne ="</a:t>
            </a:r>
            <a:r>
              <a:rPr lang="et-EE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t-EE" dirty="0" err="1" smtClean="0">
                <a:latin typeface="Arial" pitchFamily="34" charset="0"/>
                <a:cs typeface="Arial" pitchFamily="34" charset="0"/>
              </a:rPr>
              <a:t>midi</a:t>
            </a:r>
            <a:r>
              <a:rPr lang="et-EE" dirty="0" smtClean="0">
                <a:latin typeface="Arial" pitchFamily="34" charset="0"/>
                <a:cs typeface="Arial" pitchFamily="34" charset="0"/>
              </a:rPr>
              <a:t> )</a:t>
            </a:r>
            <a:endParaRPr lang="et-EE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DUMMYTAG" val="&lt;DummyForForceWrite&gt;&lt;/DummyForForceWrite&gt;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DUMMYTAG" val="&lt;DummyForForceWrite&gt;&lt;/DummyForForceWrite&gt;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467</TotalTime>
  <Words>863</Words>
  <Application>Microsoft Office PowerPoint</Application>
  <PresentationFormat>On-screen Show (4:3)</PresentationFormat>
  <Paragraphs>121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Valikud</vt:lpstr>
      <vt:lpstr>Valikud ja if-lause</vt:lpstr>
      <vt:lpstr>Näide. Punktid ja hinded</vt:lpstr>
      <vt:lpstr>Ruutvõrrandi ax2 + bx + c = 0 juured: x1, x2 </vt:lpstr>
      <vt:lpstr>Kolmnurk</vt:lpstr>
    </vt:vector>
  </TitlesOfParts>
  <Company>Tallinn University of Technology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Valikud</dc:title>
  <dc:creator>laptop</dc:creator>
  <cp:lastModifiedBy>laptop</cp:lastModifiedBy>
  <cp:revision>46</cp:revision>
  <dcterms:created xsi:type="dcterms:W3CDTF">2014-11-02T04:11:41Z</dcterms:created>
  <dcterms:modified xsi:type="dcterms:W3CDTF">2014-11-02T12:54:48Z</dcterms:modified>
</cp:coreProperties>
</file>