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4" r:id="rId5"/>
    <p:sldId id="265" r:id="rId6"/>
    <p:sldId id="260" r:id="rId7"/>
    <p:sldId id="261" r:id="rId8"/>
    <p:sldId id="262" r:id="rId9"/>
    <p:sldId id="266" r:id="rId10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E533D-035E-4159-8E41-6F3BAB721F77}" type="datetimeFigureOut">
              <a:rPr lang="et-EE" smtClean="0"/>
              <a:pPr/>
              <a:t>1.11.2014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F78E3-468D-4F9F-9B16-5B2C056A5301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E533D-035E-4159-8E41-6F3BAB721F77}" type="datetimeFigureOut">
              <a:rPr lang="et-EE" smtClean="0"/>
              <a:pPr/>
              <a:t>1.11.2014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F78E3-468D-4F9F-9B16-5B2C056A5301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E533D-035E-4159-8E41-6F3BAB721F77}" type="datetimeFigureOut">
              <a:rPr lang="et-EE" smtClean="0"/>
              <a:pPr/>
              <a:t>1.11.2014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F78E3-468D-4F9F-9B16-5B2C056A5301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E533D-035E-4159-8E41-6F3BAB721F77}" type="datetimeFigureOut">
              <a:rPr lang="et-EE" smtClean="0"/>
              <a:pPr/>
              <a:t>1.11.2014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F78E3-468D-4F9F-9B16-5B2C056A5301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E533D-035E-4159-8E41-6F3BAB721F77}" type="datetimeFigureOut">
              <a:rPr lang="et-EE" smtClean="0"/>
              <a:pPr/>
              <a:t>1.11.2014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F78E3-468D-4F9F-9B16-5B2C056A5301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E533D-035E-4159-8E41-6F3BAB721F77}" type="datetimeFigureOut">
              <a:rPr lang="et-EE" smtClean="0"/>
              <a:pPr/>
              <a:t>1.11.2014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F78E3-468D-4F9F-9B16-5B2C056A5301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E533D-035E-4159-8E41-6F3BAB721F77}" type="datetimeFigureOut">
              <a:rPr lang="et-EE" smtClean="0"/>
              <a:pPr/>
              <a:t>1.11.2014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F78E3-468D-4F9F-9B16-5B2C056A5301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E533D-035E-4159-8E41-6F3BAB721F77}" type="datetimeFigureOut">
              <a:rPr lang="et-EE" smtClean="0"/>
              <a:pPr/>
              <a:t>1.11.2014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F78E3-468D-4F9F-9B16-5B2C056A5301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E533D-035E-4159-8E41-6F3BAB721F77}" type="datetimeFigureOut">
              <a:rPr lang="et-EE" smtClean="0"/>
              <a:pPr/>
              <a:t>1.11.2014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F78E3-468D-4F9F-9B16-5B2C056A5301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E533D-035E-4159-8E41-6F3BAB721F77}" type="datetimeFigureOut">
              <a:rPr lang="et-EE" smtClean="0"/>
              <a:pPr/>
              <a:t>1.11.2014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F78E3-468D-4F9F-9B16-5B2C056A5301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E533D-035E-4159-8E41-6F3BAB721F77}" type="datetimeFigureOut">
              <a:rPr lang="et-EE" smtClean="0"/>
              <a:pPr/>
              <a:t>1.11.2014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F78E3-468D-4F9F-9B16-5B2C056A5301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E533D-035E-4159-8E41-6F3BAB721F77}" type="datetimeFigureOut">
              <a:rPr lang="et-EE" smtClean="0"/>
              <a:pPr/>
              <a:t>1.11.2014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F78E3-468D-4F9F-9B16-5B2C056A5301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t-EE" b="1" dirty="0" smtClean="0">
                <a:solidFill>
                  <a:srgbClr val="0033CC"/>
                </a:solidFill>
              </a:rPr>
              <a:t>Andmed </a:t>
            </a:r>
            <a:r>
              <a:rPr lang="et-EE" b="1" dirty="0" err="1" smtClean="0">
                <a:solidFill>
                  <a:srgbClr val="0033CC"/>
                </a:solidFill>
              </a:rPr>
              <a:t>Pythonis</a:t>
            </a:r>
            <a:endParaRPr lang="et-EE" b="1" dirty="0">
              <a:solidFill>
                <a:srgbClr val="0033C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t-EE" sz="4000" b="1" dirty="0" smtClean="0">
                <a:solidFill>
                  <a:srgbClr val="0033CC"/>
                </a:solidFill>
              </a:rPr>
              <a:t>Andmete põhiliigid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1124744"/>
            <a:ext cx="7992888" cy="3418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200000"/>
              </a:lnSpc>
              <a:buFont typeface="Wingdings" pitchFamily="2" charset="2"/>
              <a:buChar char="q"/>
            </a:pPr>
            <a:r>
              <a:rPr lang="et-EE" sz="2800" dirty="0" smtClean="0"/>
              <a:t>  </a:t>
            </a:r>
            <a:r>
              <a:rPr lang="et-EE" sz="2800" b="1" dirty="0" smtClean="0"/>
              <a:t>märkandmed</a:t>
            </a:r>
            <a:r>
              <a:rPr lang="et-EE" sz="2800" dirty="0" smtClean="0"/>
              <a:t>: arvud, tekstid, kuupäevad jm</a:t>
            </a:r>
          </a:p>
          <a:p>
            <a:pPr lvl="1">
              <a:lnSpc>
                <a:spcPct val="200000"/>
              </a:lnSpc>
              <a:buFont typeface="Wingdings" pitchFamily="2" charset="2"/>
              <a:buChar char="q"/>
            </a:pPr>
            <a:r>
              <a:rPr lang="et-EE" sz="2800" dirty="0" smtClean="0"/>
              <a:t>  </a:t>
            </a:r>
            <a:r>
              <a:rPr lang="et-EE" sz="2800" b="1" dirty="0" smtClean="0"/>
              <a:t>graafikaandmed</a:t>
            </a:r>
            <a:r>
              <a:rPr lang="et-EE" sz="2800" dirty="0" smtClean="0"/>
              <a:t>: </a:t>
            </a:r>
            <a:r>
              <a:rPr lang="et-EE" sz="2800" dirty="0" smtClean="0"/>
              <a:t>pildid</a:t>
            </a:r>
            <a:r>
              <a:rPr lang="et-EE" sz="2800" dirty="0" smtClean="0"/>
              <a:t>, joonised, graafikud jm</a:t>
            </a:r>
          </a:p>
          <a:p>
            <a:pPr lvl="1">
              <a:lnSpc>
                <a:spcPct val="200000"/>
              </a:lnSpc>
              <a:buFont typeface="Wingdings" pitchFamily="2" charset="2"/>
              <a:buChar char="q"/>
            </a:pPr>
            <a:r>
              <a:rPr lang="et-EE" sz="2800" dirty="0"/>
              <a:t> </a:t>
            </a:r>
            <a:r>
              <a:rPr lang="et-EE" sz="2800" dirty="0" smtClean="0"/>
              <a:t> </a:t>
            </a:r>
            <a:r>
              <a:rPr lang="et-EE" sz="2800" b="1" dirty="0" smtClean="0"/>
              <a:t>heliandmed</a:t>
            </a:r>
            <a:r>
              <a:rPr lang="et-EE" sz="2800" dirty="0" smtClean="0"/>
              <a:t>: kõne, muusika jm</a:t>
            </a:r>
          </a:p>
          <a:p>
            <a:pPr lvl="1">
              <a:lnSpc>
                <a:spcPct val="200000"/>
              </a:lnSpc>
              <a:buFont typeface="Wingdings" pitchFamily="2" charset="2"/>
              <a:buChar char="q"/>
            </a:pPr>
            <a:r>
              <a:rPr lang="et-EE" sz="2800" dirty="0"/>
              <a:t> </a:t>
            </a:r>
            <a:r>
              <a:rPr lang="et-EE" sz="2800" dirty="0" smtClean="0"/>
              <a:t> </a:t>
            </a:r>
            <a:r>
              <a:rPr lang="et-EE" sz="2800" b="1" dirty="0" smtClean="0"/>
              <a:t>videoandmed</a:t>
            </a:r>
            <a:r>
              <a:rPr lang="et-EE" sz="2800" dirty="0" smtClean="0"/>
              <a:t>: animatsioonid, videoklipid jm</a:t>
            </a:r>
            <a:endParaRPr lang="et-EE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719572" y="4941168"/>
            <a:ext cx="7632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t-EE" sz="2400" dirty="0" smtClean="0"/>
              <a:t>Siin käsitletakse peamiselt </a:t>
            </a:r>
            <a:r>
              <a:rPr lang="et-EE" sz="2400" b="1" dirty="0" smtClean="0"/>
              <a:t>märkandmeid</a:t>
            </a:r>
            <a:r>
              <a:rPr lang="et-EE" sz="2400" dirty="0" smtClean="0"/>
              <a:t>. </a:t>
            </a:r>
            <a:endParaRPr lang="et-EE" sz="2400" dirty="0" smtClean="0"/>
          </a:p>
          <a:p>
            <a:pPr algn="ctr"/>
            <a:r>
              <a:rPr lang="et-EE" sz="2400" dirty="0" smtClean="0"/>
              <a:t>Lühidalt </a:t>
            </a:r>
            <a:r>
              <a:rPr lang="et-EE" sz="2400" dirty="0" smtClean="0"/>
              <a:t>vaadeldakse ka </a:t>
            </a:r>
            <a:r>
              <a:rPr lang="et-EE" sz="2400" b="1" dirty="0" smtClean="0">
                <a:solidFill>
                  <a:schemeClr val="bg1">
                    <a:lumMod val="50000"/>
                  </a:schemeClr>
                </a:solidFill>
              </a:rPr>
              <a:t>graafikaandmete </a:t>
            </a:r>
            <a:r>
              <a:rPr lang="et-EE" sz="2400" dirty="0" smtClean="0"/>
              <a:t>kasutamist</a:t>
            </a:r>
            <a:endParaRPr lang="et-E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t-EE" sz="3200" b="1" dirty="0" smtClean="0">
                <a:solidFill>
                  <a:srgbClr val="0070C0"/>
                </a:solidFill>
              </a:rPr>
              <a:t>Märkandmete liigid ja tüübid</a:t>
            </a:r>
            <a:endParaRPr lang="et-EE" sz="3200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0561" y="908720"/>
            <a:ext cx="792088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t-EE" sz="2400" dirty="0"/>
              <a:t>Pythoni programmides on kõik </a:t>
            </a:r>
            <a:r>
              <a:rPr lang="et-EE" sz="2400" b="1" dirty="0"/>
              <a:t>väärtused</a:t>
            </a:r>
            <a:r>
              <a:rPr lang="et-EE" sz="2400" dirty="0"/>
              <a:t> (tekstid, arvud, </a:t>
            </a:r>
            <a:r>
              <a:rPr lang="et-EE" sz="2400" dirty="0" smtClean="0"/>
              <a:t>tõeväärtused jm) </a:t>
            </a:r>
            <a:r>
              <a:rPr lang="et-EE" sz="2400" b="1" dirty="0"/>
              <a:t>objektid </a:t>
            </a:r>
            <a:r>
              <a:rPr lang="et-EE" sz="2400" dirty="0"/>
              <a:t>ja kuuluvad kindlasse </a:t>
            </a:r>
            <a:r>
              <a:rPr lang="et-EE" sz="2400" b="1" dirty="0"/>
              <a:t>klassi</a:t>
            </a:r>
            <a:r>
              <a:rPr lang="et-EE" sz="2400" dirty="0"/>
              <a:t>. </a:t>
            </a:r>
            <a:r>
              <a:rPr lang="et-EE" sz="2400" dirty="0" smtClean="0"/>
              <a:t>Igale klassile vastab </a:t>
            </a:r>
            <a:r>
              <a:rPr lang="et-EE" sz="2400" b="1" dirty="0" smtClean="0"/>
              <a:t>nimi</a:t>
            </a:r>
            <a:r>
              <a:rPr lang="et-EE" sz="2400" dirty="0" smtClean="0"/>
              <a:t>. Märkandmete </a:t>
            </a:r>
            <a:r>
              <a:rPr lang="et-EE" sz="2400" dirty="0"/>
              <a:t>põhitüüpideks ehk </a:t>
            </a:r>
            <a:r>
              <a:rPr lang="et-EE" sz="2400" dirty="0" smtClean="0"/>
              <a:t>klassideks </a:t>
            </a:r>
            <a:r>
              <a:rPr lang="et-EE" sz="2400" dirty="0"/>
              <a:t>on: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t-EE" sz="2400" b="1" dirty="0" smtClean="0"/>
              <a:t>  stringid </a:t>
            </a:r>
            <a:r>
              <a:rPr lang="et-EE" sz="2400" dirty="0" smtClean="0"/>
              <a:t>(tekstid) </a:t>
            </a:r>
            <a:r>
              <a:rPr lang="et-EE" sz="2400" dirty="0"/>
              <a:t>– klass </a:t>
            </a:r>
            <a:r>
              <a:rPr lang="et-EE" sz="2400" b="1" dirty="0" err="1" smtClean="0"/>
              <a:t>str</a:t>
            </a:r>
            <a:endParaRPr lang="et-EE" sz="2400" b="1" dirty="0" smtClean="0"/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t-EE" sz="2400" b="1" dirty="0"/>
              <a:t> </a:t>
            </a:r>
            <a:r>
              <a:rPr lang="et-EE" sz="2400" b="1" dirty="0" smtClean="0"/>
              <a:t> arvud</a:t>
            </a:r>
            <a:endParaRPr lang="et-EE" sz="2400" dirty="0"/>
          </a:p>
          <a:p>
            <a:pPr lvl="2">
              <a:lnSpc>
                <a:spcPct val="150000"/>
              </a:lnSpc>
              <a:buFont typeface="Wingdings" pitchFamily="2" charset="2"/>
              <a:buChar char="§"/>
            </a:pPr>
            <a:r>
              <a:rPr lang="et-EE" sz="2400" b="1" dirty="0" smtClean="0"/>
              <a:t>  täisarvud</a:t>
            </a:r>
            <a:r>
              <a:rPr lang="et-EE" sz="2400" dirty="0" smtClean="0"/>
              <a:t> </a:t>
            </a:r>
            <a:r>
              <a:rPr lang="et-EE" sz="2400" dirty="0"/>
              <a:t>– klass </a:t>
            </a:r>
            <a:r>
              <a:rPr lang="et-EE" sz="2400" b="1" dirty="0" err="1"/>
              <a:t>int</a:t>
            </a:r>
            <a:endParaRPr lang="et-EE" sz="2400" dirty="0"/>
          </a:p>
          <a:p>
            <a:pPr lvl="2">
              <a:lnSpc>
                <a:spcPct val="150000"/>
              </a:lnSpc>
              <a:buFont typeface="Wingdings" pitchFamily="2" charset="2"/>
              <a:buChar char="§"/>
            </a:pPr>
            <a:r>
              <a:rPr lang="et-EE" sz="2400" b="1" dirty="0" smtClean="0"/>
              <a:t>  reaalarvud </a:t>
            </a:r>
            <a:r>
              <a:rPr lang="et-EE" sz="2400" dirty="0" smtClean="0"/>
              <a:t>(ujupunktarvud) </a:t>
            </a:r>
            <a:r>
              <a:rPr lang="et-EE" sz="2400" dirty="0"/>
              <a:t>– klass </a:t>
            </a:r>
            <a:r>
              <a:rPr lang="en-US" sz="2400" b="1" dirty="0"/>
              <a:t>float</a:t>
            </a:r>
            <a:endParaRPr lang="et-EE" sz="2400" dirty="0"/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t-EE" sz="2400" b="1" dirty="0" smtClean="0"/>
              <a:t>  tõeväärtused</a:t>
            </a:r>
            <a:r>
              <a:rPr lang="et-EE" sz="2400" dirty="0" smtClean="0"/>
              <a:t> </a:t>
            </a:r>
            <a:r>
              <a:rPr lang="et-EE" sz="2400" dirty="0"/>
              <a:t>– klass </a:t>
            </a:r>
            <a:r>
              <a:rPr lang="et-EE" sz="2400" b="1" dirty="0"/>
              <a:t>bool</a:t>
            </a:r>
            <a:r>
              <a:rPr lang="et-EE" sz="2400" dirty="0" smtClean="0"/>
              <a:t>.</a:t>
            </a:r>
            <a:endParaRPr lang="et-EE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28573" y="5286113"/>
            <a:ext cx="77048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t-EE" sz="2200" dirty="0" smtClean="0"/>
              <a:t>Iga klassi väärtuste jaoks kasutatakse kindlaid esitusviise ehk </a:t>
            </a:r>
            <a:r>
              <a:rPr lang="et-EE" sz="2200" dirty="0" err="1" smtClean="0"/>
              <a:t>vor-minguid</a:t>
            </a:r>
            <a:r>
              <a:rPr lang="et-EE" sz="2200" dirty="0" smtClean="0"/>
              <a:t> </a:t>
            </a:r>
            <a:r>
              <a:rPr lang="et-EE" sz="2200" dirty="0" smtClean="0"/>
              <a:t>ning on ettenähtud kindlad tehted </a:t>
            </a:r>
            <a:r>
              <a:rPr lang="et-EE" sz="2200" dirty="0" smtClean="0"/>
              <a:t>ja </a:t>
            </a:r>
            <a:r>
              <a:rPr lang="et-EE" sz="2200" dirty="0" smtClean="0"/>
              <a:t>funktsioonid</a:t>
            </a:r>
            <a:endParaRPr lang="et-EE" sz="2200" dirty="0"/>
          </a:p>
        </p:txBody>
      </p:sp>
      <p:sp>
        <p:nvSpPr>
          <p:cNvPr id="6" name="TextBox 5"/>
          <p:cNvSpPr txBox="1"/>
          <p:nvPr/>
        </p:nvSpPr>
        <p:spPr>
          <a:xfrm>
            <a:off x="908593" y="6093296"/>
            <a:ext cx="73448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200" dirty="0" smtClean="0"/>
              <a:t>Funktsiooniga </a:t>
            </a:r>
            <a:r>
              <a:rPr lang="et-EE" sz="2200" b="1" dirty="0" err="1" smtClean="0"/>
              <a:t>type</a:t>
            </a:r>
            <a:r>
              <a:rPr lang="et-EE" sz="2200" dirty="0" err="1" smtClean="0"/>
              <a:t>(</a:t>
            </a:r>
            <a:r>
              <a:rPr lang="et-EE" sz="2200" dirty="0" smtClean="0"/>
              <a:t>) saab teha kindlaks väärtuse tüübi</a:t>
            </a:r>
            <a:endParaRPr lang="et-EE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t-EE" sz="3600" b="1" dirty="0" smtClean="0"/>
              <a:t>Väärtuste esitusviisidest</a:t>
            </a:r>
            <a:endParaRPr lang="et-EE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1052736"/>
            <a:ext cx="8496944" cy="1055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t-EE" sz="2200" b="1" dirty="0" smtClean="0"/>
              <a:t>Stringid </a:t>
            </a:r>
            <a:r>
              <a:rPr lang="et-EE" sz="2200" dirty="0" smtClean="0"/>
              <a:t>salvestatakse  </a:t>
            </a:r>
            <a:r>
              <a:rPr lang="et-EE" sz="2200" b="1" dirty="0" err="1" smtClean="0"/>
              <a:t>Unicode</a:t>
            </a:r>
            <a:r>
              <a:rPr lang="et-EE" sz="2200" dirty="0" err="1" smtClean="0"/>
              <a:t>-s</a:t>
            </a:r>
            <a:r>
              <a:rPr lang="et-EE" sz="2200" dirty="0" smtClean="0"/>
              <a:t>: igale märgile vastab kindel arv ja  sellele eraldatakse </a:t>
            </a:r>
            <a:r>
              <a:rPr lang="et-EE" sz="2200" b="1" dirty="0" smtClean="0"/>
              <a:t>kaks</a:t>
            </a:r>
            <a:r>
              <a:rPr lang="et-EE" sz="2200" dirty="0" smtClean="0"/>
              <a:t> baiti.</a:t>
            </a:r>
            <a:endParaRPr lang="et-EE" sz="2200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2204864"/>
            <a:ext cx="8496944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t-EE" sz="2200" b="1" dirty="0" smtClean="0"/>
              <a:t>Arvud</a:t>
            </a:r>
            <a:r>
              <a:rPr lang="et-EE" sz="2200" dirty="0" smtClean="0"/>
              <a:t>, milledega täidetakse arvutusi, peavad olema spetsiaalsetes vormingutes: </a:t>
            </a:r>
            <a:r>
              <a:rPr lang="et-EE" sz="2200" b="1" dirty="0" smtClean="0"/>
              <a:t>püsipunkt </a:t>
            </a:r>
            <a:r>
              <a:rPr lang="et-EE" sz="2200" dirty="0" smtClean="0"/>
              <a:t>(täisarvud) või </a:t>
            </a:r>
            <a:r>
              <a:rPr lang="et-EE" sz="2200" b="1" dirty="0" smtClean="0"/>
              <a:t>ujupunkt</a:t>
            </a:r>
            <a:r>
              <a:rPr lang="et-EE" sz="2200" dirty="0" smtClean="0"/>
              <a:t> (reaalarvud).  Täisarvudel murdosa  puudub.  </a:t>
            </a:r>
          </a:p>
          <a:p>
            <a:pPr algn="just">
              <a:lnSpc>
                <a:spcPct val="150000"/>
              </a:lnSpc>
            </a:pPr>
            <a:r>
              <a:rPr lang="et-EE" sz="2200" dirty="0" smtClean="0"/>
              <a:t>Arv võib olla esitatud ka tekstivormingus, näiteks peale sisestamist </a:t>
            </a:r>
            <a:r>
              <a:rPr lang="et-EE" sz="2200" b="1" dirty="0" err="1" smtClean="0"/>
              <a:t>input</a:t>
            </a:r>
            <a:r>
              <a:rPr lang="et-EE" sz="2200" dirty="0" err="1" smtClean="0"/>
              <a:t>-funktsiooniga</a:t>
            </a:r>
            <a:r>
              <a:rPr lang="et-EE" sz="2200" dirty="0" smtClean="0"/>
              <a:t>. Sellisel kujul esitatud arvudega arvutusi teha ei saa. </a:t>
            </a:r>
          </a:p>
          <a:p>
            <a:pPr algn="just">
              <a:lnSpc>
                <a:spcPct val="150000"/>
              </a:lnSpc>
            </a:pPr>
            <a:r>
              <a:rPr lang="et-EE" sz="2200" dirty="0" smtClean="0"/>
              <a:t>Väärtusi </a:t>
            </a:r>
            <a:r>
              <a:rPr lang="et-EE" sz="2200" dirty="0" smtClean="0"/>
              <a:t>saab teisendada ühest </a:t>
            </a:r>
            <a:r>
              <a:rPr lang="et-EE" sz="2200" dirty="0" smtClean="0"/>
              <a:t>vormingust (tüübist) teisse </a:t>
            </a:r>
            <a:r>
              <a:rPr lang="et-EE" sz="2200" dirty="0" err="1" smtClean="0"/>
              <a:t>funktsioo-nidega</a:t>
            </a:r>
            <a:r>
              <a:rPr lang="et-EE" sz="2200" dirty="0" smtClean="0"/>
              <a:t> </a:t>
            </a:r>
            <a:r>
              <a:rPr lang="et-EE" sz="2200" b="1" dirty="0" err="1" smtClean="0"/>
              <a:t>int</a:t>
            </a:r>
            <a:r>
              <a:rPr lang="et-EE" sz="2200" dirty="0" err="1" smtClean="0"/>
              <a:t>(</a:t>
            </a:r>
            <a:r>
              <a:rPr lang="et-EE" sz="2200" dirty="0" smtClean="0"/>
              <a:t>), </a:t>
            </a:r>
            <a:r>
              <a:rPr lang="et-EE" sz="2200" b="1" dirty="0" err="1" smtClean="0"/>
              <a:t>float</a:t>
            </a:r>
            <a:r>
              <a:rPr lang="et-EE" sz="2200" dirty="0" err="1" smtClean="0"/>
              <a:t>(</a:t>
            </a:r>
            <a:r>
              <a:rPr lang="et-EE" sz="2200" dirty="0" smtClean="0"/>
              <a:t>), </a:t>
            </a:r>
            <a:r>
              <a:rPr lang="et-EE" sz="2200" b="1" dirty="0" err="1" smtClean="0"/>
              <a:t>str</a:t>
            </a:r>
            <a:r>
              <a:rPr lang="et-EE" sz="2200" dirty="0" err="1" smtClean="0"/>
              <a:t>(</a:t>
            </a:r>
            <a:r>
              <a:rPr lang="et-EE" sz="2200" dirty="0" smtClean="0"/>
              <a:t>) jm. </a:t>
            </a:r>
            <a:endParaRPr lang="et-EE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92696"/>
          </a:xfrm>
        </p:spPr>
        <p:txBody>
          <a:bodyPr>
            <a:normAutofit/>
          </a:bodyPr>
          <a:lstStyle/>
          <a:p>
            <a:r>
              <a:rPr lang="et-EE" sz="3600" b="1" dirty="0" smtClean="0">
                <a:solidFill>
                  <a:srgbClr val="FF0000"/>
                </a:solidFill>
              </a:rPr>
              <a:t>Tehted ja operatsioonid</a:t>
            </a:r>
            <a:endParaRPr lang="et-EE" sz="36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908720"/>
            <a:ext cx="80648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t-EE" sz="2200" dirty="0" smtClean="0">
                <a:latin typeface="Arial" pitchFamily="34" charset="0"/>
                <a:cs typeface="Arial" pitchFamily="34" charset="0"/>
              </a:rPr>
              <a:t>Lubatud tehted ja operatsioonid sõltuvad väärtuse klassist</a:t>
            </a:r>
            <a:endParaRPr lang="et-EE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1324990"/>
            <a:ext cx="806489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t-EE" sz="2200" b="1" dirty="0" smtClean="0">
                <a:latin typeface="Arial" pitchFamily="34" charset="0"/>
                <a:cs typeface="Arial" pitchFamily="34" charset="0"/>
              </a:rPr>
              <a:t>Stringide</a:t>
            </a:r>
            <a:r>
              <a:rPr lang="et-EE" sz="2200" dirty="0" smtClean="0">
                <a:latin typeface="Arial" pitchFamily="34" charset="0"/>
                <a:cs typeface="Arial" pitchFamily="34" charset="0"/>
              </a:rPr>
              <a:t> jaoks on kaks tehet (operaatorit): </a:t>
            </a:r>
          </a:p>
          <a:p>
            <a:pPr lvl="1">
              <a:lnSpc>
                <a:spcPct val="150000"/>
              </a:lnSpc>
            </a:pPr>
            <a:r>
              <a:rPr lang="et-EE" sz="2200" dirty="0" smtClean="0">
                <a:latin typeface="Arial" pitchFamily="34" charset="0"/>
                <a:cs typeface="Arial" pitchFamily="34" charset="0"/>
              </a:rPr>
              <a:t>+  ühendamine ehk sidurdamine:  “summa =  “ + </a:t>
            </a:r>
            <a:r>
              <a:rPr lang="et-EE" sz="2200" dirty="0" err="1" smtClean="0">
                <a:latin typeface="Arial" pitchFamily="34" charset="0"/>
                <a:cs typeface="Arial" pitchFamily="34" charset="0"/>
              </a:rPr>
              <a:t>str(S</a:t>
            </a:r>
            <a:r>
              <a:rPr lang="et-EE" sz="2200" dirty="0" smtClean="0">
                <a:latin typeface="Arial" pitchFamily="34" charset="0"/>
                <a:cs typeface="Arial" pitchFamily="34" charset="0"/>
              </a:rPr>
              <a:t>)  </a:t>
            </a:r>
          </a:p>
          <a:p>
            <a:pPr lvl="1">
              <a:lnSpc>
                <a:spcPct val="150000"/>
              </a:lnSpc>
            </a:pPr>
            <a:r>
              <a:rPr lang="et-EE" sz="2200" dirty="0" smtClean="0">
                <a:latin typeface="Arial" pitchFamily="34" charset="0"/>
                <a:cs typeface="Arial" pitchFamily="34" charset="0"/>
              </a:rPr>
              <a:t> *  paljundamine:  print (50 </a:t>
            </a:r>
            <a:r>
              <a:rPr lang="et-EE" sz="2200" dirty="0" smtClean="0">
                <a:latin typeface="Arial" pitchFamily="34" charset="0"/>
                <a:cs typeface="Arial" pitchFamily="34" charset="0"/>
              </a:rPr>
              <a:t>* </a:t>
            </a:r>
            <a:r>
              <a:rPr lang="et-EE" sz="2200" dirty="0" smtClean="0">
                <a:latin typeface="Arial" pitchFamily="34" charset="0"/>
                <a:cs typeface="Arial" pitchFamily="34" charset="0"/>
              </a:rPr>
              <a:t>“-”)</a:t>
            </a:r>
          </a:p>
          <a:p>
            <a:pPr>
              <a:lnSpc>
                <a:spcPct val="150000"/>
              </a:lnSpc>
            </a:pPr>
            <a:r>
              <a:rPr lang="et-EE" sz="2200" dirty="0" smtClean="0">
                <a:latin typeface="Arial" pitchFamily="34" charset="0"/>
                <a:cs typeface="Arial" pitchFamily="34" charset="0"/>
              </a:rPr>
              <a:t>Saab kasutada mitmeid funktsioone ja meetodeid</a:t>
            </a:r>
            <a:endParaRPr lang="et-EE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3434031"/>
            <a:ext cx="8064896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t-EE" sz="2200" b="1" dirty="0" smtClean="0">
                <a:latin typeface="Arial" pitchFamily="34" charset="0"/>
                <a:cs typeface="Arial" pitchFamily="34" charset="0"/>
              </a:rPr>
              <a:t>Arvude</a:t>
            </a:r>
            <a:r>
              <a:rPr lang="et-EE" sz="2200" dirty="0" smtClean="0">
                <a:latin typeface="Arial" pitchFamily="34" charset="0"/>
                <a:cs typeface="Arial" pitchFamily="34" charset="0"/>
              </a:rPr>
              <a:t> jaoks  saab kasutada </a:t>
            </a:r>
            <a:r>
              <a:rPr lang="et-EE" sz="2200" b="1" dirty="0" smtClean="0">
                <a:latin typeface="Arial" pitchFamily="34" charset="0"/>
                <a:cs typeface="Arial" pitchFamily="34" charset="0"/>
              </a:rPr>
              <a:t>aritmeetikatehteid</a:t>
            </a:r>
            <a:r>
              <a:rPr lang="et-EE" sz="2200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lvl="1">
              <a:lnSpc>
                <a:spcPct val="150000"/>
              </a:lnSpc>
            </a:pPr>
            <a:r>
              <a:rPr lang="et-EE" sz="2200" b="1" dirty="0" smtClean="0">
                <a:latin typeface="Arial" pitchFamily="34" charset="0"/>
                <a:cs typeface="Arial" pitchFamily="34" charset="0"/>
              </a:rPr>
              <a:t>+</a:t>
            </a:r>
            <a:r>
              <a:rPr lang="et-EE" sz="2200" dirty="0" smtClean="0">
                <a:latin typeface="Arial" pitchFamily="34" charset="0"/>
                <a:cs typeface="Arial" pitchFamily="34" charset="0"/>
              </a:rPr>
              <a:t>,   </a:t>
            </a:r>
            <a:r>
              <a:rPr lang="et-EE" sz="2200" b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t-EE" sz="2200" dirty="0" smtClean="0">
                <a:latin typeface="Arial" pitchFamily="34" charset="0"/>
                <a:cs typeface="Arial" pitchFamily="34" charset="0"/>
              </a:rPr>
              <a:t>,   </a:t>
            </a:r>
            <a:r>
              <a:rPr lang="et-EE" sz="2200" b="1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et-EE" sz="2200" dirty="0" smtClean="0">
                <a:latin typeface="Arial" pitchFamily="34" charset="0"/>
                <a:cs typeface="Arial" pitchFamily="34" charset="0"/>
              </a:rPr>
              <a:t>,   </a:t>
            </a:r>
            <a:r>
              <a:rPr lang="et-EE" sz="2200" b="1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t-EE" sz="2200" dirty="0" smtClean="0">
                <a:latin typeface="Arial" pitchFamily="34" charset="0"/>
                <a:cs typeface="Arial" pitchFamily="34" charset="0"/>
              </a:rPr>
              <a:t>,   </a:t>
            </a:r>
            <a:r>
              <a:rPr lang="et-EE" sz="2200" b="1" dirty="0" smtClean="0">
                <a:latin typeface="Arial" pitchFamily="34" charset="0"/>
                <a:cs typeface="Arial" pitchFamily="34" charset="0"/>
              </a:rPr>
              <a:t>**</a:t>
            </a:r>
            <a:r>
              <a:rPr lang="et-EE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t-EE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t-EE" sz="2200" dirty="0" smtClean="0">
                <a:latin typeface="Arial" pitchFamily="34" charset="0"/>
                <a:cs typeface="Arial" pitchFamily="34" charset="0"/>
              </a:rPr>
              <a:t>- astendamine</a:t>
            </a:r>
          </a:p>
          <a:p>
            <a:pPr lvl="1">
              <a:lnSpc>
                <a:spcPct val="150000"/>
              </a:lnSpc>
            </a:pPr>
            <a:r>
              <a:rPr lang="et-EE" sz="2200" dirty="0" smtClean="0">
                <a:latin typeface="Arial" pitchFamily="34" charset="0"/>
                <a:cs typeface="Arial" pitchFamily="34" charset="0"/>
              </a:rPr>
              <a:t>// - </a:t>
            </a:r>
            <a:r>
              <a:rPr lang="et-EE" sz="2400" dirty="0" smtClean="0"/>
              <a:t>täisarvuline</a:t>
            </a:r>
            <a:r>
              <a:rPr lang="et-EE" sz="2200" dirty="0" smtClean="0">
                <a:latin typeface="Arial" pitchFamily="34" charset="0"/>
                <a:cs typeface="Arial" pitchFamily="34" charset="0"/>
              </a:rPr>
              <a:t> jagamine  %  - jagamise jääk</a:t>
            </a:r>
          </a:p>
          <a:p>
            <a:pPr>
              <a:lnSpc>
                <a:spcPct val="150000"/>
              </a:lnSpc>
            </a:pPr>
            <a:r>
              <a:rPr lang="et-EE" sz="2200" dirty="0" smtClean="0">
                <a:latin typeface="Arial" pitchFamily="34" charset="0"/>
                <a:cs typeface="Arial" pitchFamily="34" charset="0"/>
              </a:rPr>
              <a:t>On olemas mitmeid funktsioone: </a:t>
            </a:r>
            <a:r>
              <a:rPr lang="et-EE" sz="2200" b="1" dirty="0" err="1" smtClean="0">
                <a:latin typeface="Arial" pitchFamily="34" charset="0"/>
                <a:cs typeface="Arial" pitchFamily="34" charset="0"/>
              </a:rPr>
              <a:t>sqrt</a:t>
            </a:r>
            <a:r>
              <a:rPr lang="et-EE" sz="2200" dirty="0" err="1" smtClean="0">
                <a:latin typeface="Arial" pitchFamily="34" charset="0"/>
                <a:cs typeface="Arial" pitchFamily="34" charset="0"/>
              </a:rPr>
              <a:t>(</a:t>
            </a:r>
            <a:r>
              <a:rPr lang="et-EE" sz="2200" dirty="0" smtClean="0">
                <a:latin typeface="Arial" pitchFamily="34" charset="0"/>
                <a:cs typeface="Arial" pitchFamily="34" charset="0"/>
              </a:rPr>
              <a:t>), </a:t>
            </a:r>
            <a:r>
              <a:rPr lang="et-EE" sz="2200" b="1" dirty="0" err="1" smtClean="0">
                <a:latin typeface="Arial" pitchFamily="34" charset="0"/>
                <a:cs typeface="Arial" pitchFamily="34" charset="0"/>
              </a:rPr>
              <a:t>sin</a:t>
            </a:r>
            <a:r>
              <a:rPr lang="et-EE" sz="2200" dirty="0" err="1" smtClean="0">
                <a:latin typeface="Arial" pitchFamily="34" charset="0"/>
                <a:cs typeface="Arial" pitchFamily="34" charset="0"/>
              </a:rPr>
              <a:t>(</a:t>
            </a:r>
            <a:r>
              <a:rPr lang="et-EE" sz="2200" dirty="0" smtClean="0">
                <a:latin typeface="Arial" pitchFamily="34" charset="0"/>
                <a:cs typeface="Arial" pitchFamily="34" charset="0"/>
              </a:rPr>
              <a:t>), </a:t>
            </a:r>
            <a:r>
              <a:rPr lang="et-EE" sz="2200" b="1" dirty="0" err="1" smtClean="0">
                <a:latin typeface="Arial" pitchFamily="34" charset="0"/>
                <a:cs typeface="Arial" pitchFamily="34" charset="0"/>
              </a:rPr>
              <a:t>log</a:t>
            </a:r>
            <a:r>
              <a:rPr lang="et-EE" sz="2200" dirty="0" err="1" smtClean="0">
                <a:latin typeface="Arial" pitchFamily="34" charset="0"/>
                <a:cs typeface="Arial" pitchFamily="34" charset="0"/>
              </a:rPr>
              <a:t>(</a:t>
            </a:r>
            <a:r>
              <a:rPr lang="et-EE" sz="2200" dirty="0" smtClean="0">
                <a:latin typeface="Arial" pitchFamily="34" charset="0"/>
                <a:cs typeface="Arial" pitchFamily="34" charset="0"/>
              </a:rPr>
              <a:t>) , </a:t>
            </a:r>
            <a:r>
              <a:rPr lang="et-EE" sz="2200" b="1" dirty="0" err="1" smtClean="0">
                <a:latin typeface="Arial" pitchFamily="34" charset="0"/>
                <a:cs typeface="Arial" pitchFamily="34" charset="0"/>
              </a:rPr>
              <a:t>abs</a:t>
            </a:r>
            <a:r>
              <a:rPr lang="et-EE" sz="2200" dirty="0" err="1" smtClean="0">
                <a:latin typeface="Arial" pitchFamily="34" charset="0"/>
                <a:cs typeface="Arial" pitchFamily="34" charset="0"/>
              </a:rPr>
              <a:t>(</a:t>
            </a:r>
            <a:r>
              <a:rPr lang="et-EE" sz="2200" dirty="0" smtClean="0">
                <a:latin typeface="Arial" pitchFamily="34" charset="0"/>
                <a:cs typeface="Arial" pitchFamily="34" charset="0"/>
              </a:rPr>
              <a:t>) jm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5536" y="5589240"/>
            <a:ext cx="80648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t-EE" sz="2200" dirty="0" smtClean="0">
                <a:latin typeface="Arial" pitchFamily="34" charset="0"/>
                <a:cs typeface="Arial" pitchFamily="34" charset="0"/>
              </a:rPr>
              <a:t>Kõikide väärtuste jaoks saab kasutada </a:t>
            </a:r>
            <a:r>
              <a:rPr lang="et-EE" sz="2200" b="1" dirty="0" smtClean="0">
                <a:latin typeface="Arial" pitchFamily="34" charset="0"/>
                <a:cs typeface="Arial" pitchFamily="34" charset="0"/>
              </a:rPr>
              <a:t>võrdlustehteid</a:t>
            </a:r>
            <a:r>
              <a:rPr lang="et-EE" sz="22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lvl="1">
              <a:lnSpc>
                <a:spcPct val="150000"/>
              </a:lnSpc>
            </a:pPr>
            <a:r>
              <a:rPr lang="et-EE" sz="2200" dirty="0" smtClean="0">
                <a:latin typeface="Arial" pitchFamily="34" charset="0"/>
                <a:cs typeface="Arial" pitchFamily="34" charset="0"/>
              </a:rPr>
              <a:t>==,   !=, &lt;,  &lt;=,  &gt;,  &gt;=</a:t>
            </a:r>
            <a:endParaRPr lang="et-EE" sz="2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3200" b="1" dirty="0" smtClean="0">
                <a:solidFill>
                  <a:srgbClr val="0070C0"/>
                </a:solidFill>
              </a:rPr>
              <a:t>Märkandmete organisatsioon</a:t>
            </a:r>
            <a:endParaRPr lang="et-EE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979712" y="1268760"/>
            <a:ext cx="518457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t-EE" sz="2400" b="1" dirty="0" smtClean="0"/>
              <a:t>  skalaarandmed</a:t>
            </a:r>
          </a:p>
          <a:p>
            <a:pPr lvl="1">
              <a:buFont typeface="Wingdings" pitchFamily="2" charset="2"/>
              <a:buChar char="§"/>
            </a:pPr>
            <a:r>
              <a:rPr lang="et-EE" sz="2400" b="1" dirty="0"/>
              <a:t> </a:t>
            </a:r>
            <a:r>
              <a:rPr lang="et-EE" sz="2400" dirty="0" smtClean="0"/>
              <a:t> </a:t>
            </a:r>
            <a:r>
              <a:rPr lang="et-EE" sz="2400" b="1" dirty="0" smtClean="0"/>
              <a:t>konstandid</a:t>
            </a:r>
            <a:r>
              <a:rPr lang="et-EE" sz="2400" dirty="0" smtClean="0"/>
              <a:t> ehk </a:t>
            </a:r>
            <a:r>
              <a:rPr lang="et-EE" sz="2400" dirty="0" err="1" smtClean="0"/>
              <a:t>literalid</a:t>
            </a:r>
            <a:r>
              <a:rPr lang="et-EE" sz="2400" dirty="0" smtClean="0"/>
              <a:t> (</a:t>
            </a:r>
            <a:r>
              <a:rPr lang="et-EE" sz="2400" i="1" dirty="0" err="1" smtClean="0"/>
              <a:t>literals</a:t>
            </a:r>
            <a:r>
              <a:rPr lang="et-EE" sz="2400" dirty="0" smtClean="0"/>
              <a:t>)</a:t>
            </a:r>
            <a:endParaRPr lang="et-EE" sz="2400" dirty="0" smtClean="0"/>
          </a:p>
          <a:p>
            <a:pPr lvl="1">
              <a:buFont typeface="Wingdings" pitchFamily="2" charset="2"/>
              <a:buChar char="§"/>
            </a:pPr>
            <a:r>
              <a:rPr lang="et-EE" sz="2400" b="1" dirty="0" smtClean="0"/>
              <a:t>  </a:t>
            </a:r>
            <a:r>
              <a:rPr lang="et-EE" sz="2400" b="1" dirty="0" smtClean="0"/>
              <a:t>muutujad</a:t>
            </a:r>
            <a:r>
              <a:rPr lang="et-EE" sz="2400" dirty="0" smtClean="0"/>
              <a:t> (</a:t>
            </a:r>
            <a:r>
              <a:rPr lang="et-EE" sz="2400" i="1" dirty="0" err="1" smtClean="0"/>
              <a:t>variables</a:t>
            </a:r>
            <a:r>
              <a:rPr lang="et-EE" sz="2400" dirty="0" smtClean="0"/>
              <a:t>)</a:t>
            </a:r>
            <a:endParaRPr lang="et-EE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t-EE" sz="2400" b="1" dirty="0"/>
              <a:t> </a:t>
            </a:r>
            <a:r>
              <a:rPr lang="et-EE" sz="2400" b="1" dirty="0" smtClean="0"/>
              <a:t> andmekogumikud</a:t>
            </a:r>
          </a:p>
          <a:p>
            <a:pPr lvl="1">
              <a:buFont typeface="Wingdings" pitchFamily="2" charset="2"/>
              <a:buChar char="§"/>
            </a:pPr>
            <a:r>
              <a:rPr lang="et-EE" sz="2400" b="1" dirty="0"/>
              <a:t> </a:t>
            </a:r>
            <a:r>
              <a:rPr lang="et-EE" sz="2400" b="1" dirty="0" smtClean="0"/>
              <a:t> </a:t>
            </a:r>
            <a:r>
              <a:rPr lang="et-EE" sz="2400" b="1" dirty="0" smtClean="0"/>
              <a:t>loendid</a:t>
            </a:r>
            <a:r>
              <a:rPr lang="et-EE" sz="2400" dirty="0" smtClean="0"/>
              <a:t> (</a:t>
            </a:r>
            <a:r>
              <a:rPr lang="et-EE" sz="2400" i="1" dirty="0" err="1" smtClean="0"/>
              <a:t>lists</a:t>
            </a:r>
            <a:r>
              <a:rPr lang="et-EE" sz="2400" dirty="0" smtClean="0"/>
              <a:t>)</a:t>
            </a:r>
            <a:endParaRPr lang="et-EE" sz="2400" dirty="0" smtClean="0"/>
          </a:p>
          <a:p>
            <a:pPr lvl="1">
              <a:buFont typeface="Wingdings" pitchFamily="2" charset="2"/>
              <a:buChar char="§"/>
            </a:pPr>
            <a:r>
              <a:rPr lang="et-EE" sz="2400" dirty="0"/>
              <a:t> </a:t>
            </a:r>
            <a:r>
              <a:rPr lang="et-EE" sz="2400" dirty="0" smtClean="0"/>
              <a:t> </a:t>
            </a:r>
            <a:r>
              <a:rPr lang="et-EE" sz="2400" b="1" dirty="0" smtClean="0"/>
              <a:t>sõnastikud</a:t>
            </a:r>
            <a:r>
              <a:rPr lang="et-EE" sz="2400" dirty="0" smtClean="0"/>
              <a:t> </a:t>
            </a:r>
            <a:r>
              <a:rPr lang="et-EE" sz="2400" dirty="0" smtClean="0"/>
              <a:t>(</a:t>
            </a:r>
            <a:r>
              <a:rPr lang="et-EE" sz="2400" i="1" dirty="0" err="1" smtClean="0"/>
              <a:t>dictionaries</a:t>
            </a:r>
            <a:r>
              <a:rPr lang="et-EE" sz="2400" dirty="0" smtClean="0"/>
              <a:t>)</a:t>
            </a:r>
            <a:endParaRPr lang="et-EE" sz="2400" dirty="0" smtClean="0"/>
          </a:p>
          <a:p>
            <a:pPr lvl="1">
              <a:buFont typeface="Wingdings" pitchFamily="2" charset="2"/>
              <a:buChar char="§"/>
            </a:pPr>
            <a:r>
              <a:rPr lang="et-EE" sz="2400" dirty="0" smtClean="0"/>
              <a:t>  </a:t>
            </a:r>
            <a:r>
              <a:rPr lang="et-EE" sz="2400" b="1" dirty="0" smtClean="0"/>
              <a:t>korteežid</a:t>
            </a:r>
            <a:r>
              <a:rPr lang="et-EE" sz="2400" dirty="0" smtClean="0"/>
              <a:t> (</a:t>
            </a:r>
            <a:r>
              <a:rPr lang="et-EE" sz="2400" i="1" dirty="0" err="1" smtClean="0"/>
              <a:t>tuples</a:t>
            </a:r>
            <a:r>
              <a:rPr lang="et-EE" sz="2400" dirty="0" smtClean="0"/>
              <a:t>)</a:t>
            </a:r>
            <a:endParaRPr lang="et-EE" sz="2400" dirty="0" smtClean="0"/>
          </a:p>
          <a:p>
            <a:pPr lvl="1">
              <a:buFont typeface="Wingdings" pitchFamily="2" charset="2"/>
              <a:buChar char="§"/>
            </a:pPr>
            <a:r>
              <a:rPr lang="et-EE" sz="2400" dirty="0"/>
              <a:t> </a:t>
            </a:r>
            <a:r>
              <a:rPr lang="et-EE" sz="2400" dirty="0" smtClean="0"/>
              <a:t> ---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t-EE" sz="2400" b="1" dirty="0"/>
              <a:t> </a:t>
            </a:r>
            <a:r>
              <a:rPr lang="et-EE" sz="2400" b="1" dirty="0" smtClean="0"/>
              <a:t> failid</a:t>
            </a:r>
          </a:p>
          <a:p>
            <a:pPr>
              <a:buFont typeface="Arial" pitchFamily="34" charset="0"/>
              <a:buChar char="•"/>
            </a:pPr>
            <a:endParaRPr lang="et-EE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t-EE" sz="3200" b="1" dirty="0" smtClean="0"/>
              <a:t>Konstandid</a:t>
            </a:r>
            <a:endParaRPr lang="et-EE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764704"/>
            <a:ext cx="8136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000" b="1" dirty="0"/>
              <a:t>Konstantide</a:t>
            </a:r>
            <a:r>
              <a:rPr lang="et-EE" sz="2000" dirty="0"/>
              <a:t> väärtused esitatakse otse programmis. Nende esitusviis sõltub väärtuse tüübist (klassist). Väärtuse muutmiseks peab </a:t>
            </a:r>
            <a:r>
              <a:rPr lang="et-EE" sz="2000" dirty="0" smtClean="0"/>
              <a:t>muutma programmi.</a:t>
            </a:r>
            <a:endParaRPr lang="et-EE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484784"/>
            <a:ext cx="81369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000" b="1" dirty="0"/>
              <a:t>Arvkonstandid </a:t>
            </a:r>
            <a:r>
              <a:rPr lang="et-EE" sz="2000" dirty="0"/>
              <a:t>esitatakse programmides enamasti tavaliste </a:t>
            </a:r>
            <a:r>
              <a:rPr lang="et-EE" sz="2000" dirty="0" smtClean="0"/>
              <a:t>kümnend-arvudena </a:t>
            </a:r>
            <a:r>
              <a:rPr lang="et-EE" sz="2000" dirty="0"/>
              <a:t>või eksponentvormingus. </a:t>
            </a:r>
            <a:r>
              <a:rPr lang="et-EE" sz="2000" b="1" dirty="0"/>
              <a:t>Reaalarvudes</a:t>
            </a:r>
            <a:r>
              <a:rPr lang="et-EE" sz="2000" dirty="0"/>
              <a:t> kasutatakse murdosa eraldamiseks </a:t>
            </a:r>
            <a:r>
              <a:rPr lang="et-EE" sz="2000" b="1" dirty="0"/>
              <a:t>punkti:</a:t>
            </a:r>
            <a:endParaRPr lang="et-EE" sz="2000" dirty="0"/>
          </a:p>
          <a:p>
            <a:r>
              <a:rPr lang="et-EE" sz="2000" i="1" dirty="0" smtClean="0"/>
              <a:t>       13</a:t>
            </a:r>
            <a:r>
              <a:rPr lang="et-EE" sz="2000" i="1" dirty="0"/>
              <a:t>,   74600,   -21,   73</a:t>
            </a:r>
            <a:r>
              <a:rPr lang="et-EE" sz="2000" b="1" i="1" dirty="0"/>
              <a:t>.</a:t>
            </a:r>
            <a:r>
              <a:rPr lang="et-EE" sz="2000" i="1" dirty="0"/>
              <a:t>0,   73.5902, 2</a:t>
            </a:r>
            <a:r>
              <a:rPr lang="et-EE" sz="2000" b="1" i="1" dirty="0"/>
              <a:t>.</a:t>
            </a:r>
            <a:r>
              <a:rPr lang="et-EE" sz="2000" i="1" dirty="0"/>
              <a:t>1e6 = 2.1</a:t>
            </a:r>
            <a:r>
              <a:rPr lang="et-EE" sz="2000" i="1" dirty="0">
                <a:sym typeface="Symbol" panose="05050102010706020507" pitchFamily="18" charset="2"/>
              </a:rPr>
              <a:t></a:t>
            </a:r>
            <a:r>
              <a:rPr lang="et-EE" sz="2000" i="1" dirty="0"/>
              <a:t>10</a:t>
            </a:r>
            <a:r>
              <a:rPr lang="et-EE" sz="2000" i="1" baseline="30000" dirty="0"/>
              <a:t>6</a:t>
            </a:r>
            <a:r>
              <a:rPr lang="et-EE" sz="2000" i="1" dirty="0"/>
              <a:t> ,  1e-20 =</a:t>
            </a:r>
            <a:r>
              <a:rPr lang="et-EE" sz="2000" i="1" dirty="0" smtClean="0"/>
              <a:t>10</a:t>
            </a:r>
            <a:r>
              <a:rPr lang="et-EE" sz="2000" i="1" baseline="30000" dirty="0" smtClean="0"/>
              <a:t>-20</a:t>
            </a:r>
            <a:endParaRPr lang="et-EE" sz="20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2780928"/>
            <a:ext cx="813690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000" b="1" dirty="0"/>
              <a:t>Stringkonstandid </a:t>
            </a:r>
            <a:r>
              <a:rPr lang="et-EE" sz="2000" dirty="0"/>
              <a:t>paigutatakse </a:t>
            </a:r>
            <a:r>
              <a:rPr lang="et-EE" sz="2000" b="1" dirty="0" smtClean="0"/>
              <a:t>jutumärkide</a:t>
            </a:r>
            <a:r>
              <a:rPr lang="et-EE" sz="2000" dirty="0" smtClean="0"/>
              <a:t> </a:t>
            </a:r>
            <a:r>
              <a:rPr lang="et-EE" sz="2000" dirty="0"/>
              <a:t>või </a:t>
            </a:r>
            <a:r>
              <a:rPr lang="et-EE" sz="2000" b="1" dirty="0"/>
              <a:t>ülakomade</a:t>
            </a:r>
            <a:r>
              <a:rPr lang="et-EE" sz="2000" dirty="0"/>
              <a:t> (apostroofide) </a:t>
            </a:r>
            <a:r>
              <a:rPr lang="et-EE" sz="2000" dirty="0" smtClean="0"/>
              <a:t>vahele</a:t>
            </a:r>
            <a:r>
              <a:rPr lang="et-EE" sz="2000" dirty="0"/>
              <a:t>:</a:t>
            </a:r>
          </a:p>
          <a:p>
            <a:r>
              <a:rPr lang="et-EE" sz="2000" i="1" dirty="0" smtClean="0"/>
              <a:t>    "</a:t>
            </a:r>
            <a:r>
              <a:rPr lang="et-EE" sz="2000" i="1" dirty="0"/>
              <a:t>kõhn"</a:t>
            </a:r>
            <a:r>
              <a:rPr lang="fi-FI" sz="2000" dirty="0"/>
              <a:t>, </a:t>
            </a:r>
            <a:r>
              <a:rPr lang="et-EE" sz="2000" i="1" dirty="0"/>
              <a:t>"Tere, olen </a:t>
            </a:r>
            <a:r>
              <a:rPr lang="et-EE" sz="2000" i="1" dirty="0" err="1"/>
              <a:t>Python</a:t>
            </a:r>
            <a:r>
              <a:rPr lang="et-EE" sz="2000" i="1" dirty="0"/>
              <a:t>!"</a:t>
            </a:r>
            <a:r>
              <a:rPr lang="et-EE" sz="2000" dirty="0"/>
              <a:t>, </a:t>
            </a:r>
            <a:r>
              <a:rPr lang="et-EE" sz="2000" i="1" dirty="0"/>
              <a:t>'Mis on Sinu nimi?'</a:t>
            </a:r>
            <a:r>
              <a:rPr lang="et-EE" sz="2000" dirty="0"/>
              <a:t> , </a:t>
            </a:r>
            <a:r>
              <a:rPr lang="et-EE" sz="2000" i="1" dirty="0"/>
              <a:t>"e"</a:t>
            </a:r>
            <a:r>
              <a:rPr lang="et-EE" sz="2000" dirty="0"/>
              <a:t>, </a:t>
            </a:r>
            <a:r>
              <a:rPr lang="et-EE" sz="2000" i="1" dirty="0"/>
              <a:t>"0"</a:t>
            </a:r>
            <a:r>
              <a:rPr lang="et-EE" sz="2000" dirty="0"/>
              <a:t>, </a:t>
            </a:r>
            <a:r>
              <a:rPr lang="et-EE" sz="2000" i="1" dirty="0"/>
              <a:t>"12"</a:t>
            </a:r>
            <a:r>
              <a:rPr lang="et-EE" sz="2000" dirty="0"/>
              <a:t>, '</a:t>
            </a:r>
            <a:r>
              <a:rPr lang="et-EE" sz="2000" i="1" dirty="0"/>
              <a:t>-63.5'</a:t>
            </a:r>
            <a:endParaRPr lang="et-EE" sz="2000" dirty="0"/>
          </a:p>
          <a:p>
            <a:r>
              <a:rPr lang="et-EE" sz="2000" i="1" dirty="0" smtClean="0"/>
              <a:t>Jutumärgid </a:t>
            </a:r>
            <a:r>
              <a:rPr lang="et-EE" sz="2000" i="1" dirty="0"/>
              <a:t>ja </a:t>
            </a:r>
            <a:r>
              <a:rPr lang="et-EE" sz="2000" dirty="0"/>
              <a:t>ülakomad on </a:t>
            </a:r>
            <a:r>
              <a:rPr lang="et-EE" sz="2000" dirty="0" smtClean="0"/>
              <a:t>samaväärsed</a:t>
            </a:r>
            <a:r>
              <a:rPr lang="et-EE" sz="2000" dirty="0"/>
              <a:t>. Ühe konstandi jaoks peavad piirajad olema samad. </a:t>
            </a:r>
            <a:r>
              <a:rPr lang="et-EE" sz="2000" dirty="0" smtClean="0"/>
              <a:t>Kasutatakse </a:t>
            </a:r>
            <a:r>
              <a:rPr lang="et-EE" sz="2000" dirty="0"/>
              <a:t>ka kolmekordsete </a:t>
            </a:r>
            <a:r>
              <a:rPr lang="et-EE" sz="2000" dirty="0" smtClean="0"/>
              <a:t>piirajade </a:t>
            </a:r>
            <a:r>
              <a:rPr lang="et-EE" sz="2000" b="1" i="1" dirty="0">
                <a:solidFill>
                  <a:srgbClr val="00B050"/>
                </a:solidFill>
              </a:rPr>
              <a:t>"""</a:t>
            </a:r>
            <a:r>
              <a:rPr lang="et-EE" sz="2000" dirty="0"/>
              <a:t> või </a:t>
            </a:r>
            <a:r>
              <a:rPr lang="et-EE" sz="2000" i="1" dirty="0">
                <a:solidFill>
                  <a:srgbClr val="00B050"/>
                </a:solidFill>
              </a:rPr>
              <a:t>'''</a:t>
            </a:r>
            <a:r>
              <a:rPr lang="et-EE" sz="2000" dirty="0"/>
              <a:t> vahel asuvaid stringe. Sellel variandil on mõningad täiendavaid võimalusi ja eesmärke. Väärtus võib paikneda </a:t>
            </a:r>
            <a:r>
              <a:rPr lang="et-EE" sz="2000" b="1" dirty="0"/>
              <a:t>mitmel rea</a:t>
            </a:r>
            <a:r>
              <a:rPr lang="et-EE" sz="2000" dirty="0"/>
              <a:t>l ja täita näiteks ka pikema kommentaari rolli</a:t>
            </a:r>
            <a:r>
              <a:rPr lang="et-EE" sz="2000" dirty="0" smtClean="0"/>
              <a:t>. </a:t>
            </a:r>
            <a:r>
              <a:rPr lang="et-EE" sz="2000" b="1" dirty="0" smtClean="0"/>
              <a:t>NB</a:t>
            </a:r>
            <a:r>
              <a:rPr lang="et-EE" sz="2000" b="1" dirty="0"/>
              <a:t>!</a:t>
            </a:r>
            <a:r>
              <a:rPr lang="et-EE" sz="2000" dirty="0"/>
              <a:t> Stringkonstandina esitatud arv (näiteks: "0", "12", '-63.5') salvestatakse </a:t>
            </a:r>
            <a:r>
              <a:rPr lang="et-EE" sz="2000" dirty="0" smtClean="0"/>
              <a:t>tekstivormingus. </a:t>
            </a:r>
            <a:r>
              <a:rPr lang="et-EE" sz="2000" dirty="0"/>
              <a:t>Sellises vormingus </a:t>
            </a:r>
            <a:r>
              <a:rPr lang="et-EE" sz="2000" dirty="0" smtClean="0"/>
              <a:t>arvudega </a:t>
            </a:r>
            <a:r>
              <a:rPr lang="et-EE" sz="2000" dirty="0"/>
              <a:t>aritmeetikaoperatsioone täita ei saa.</a:t>
            </a:r>
            <a:r>
              <a:rPr lang="et-EE" sz="2000" dirty="0" smtClean="0"/>
              <a:t> </a:t>
            </a:r>
            <a:endParaRPr lang="et-EE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5949280"/>
            <a:ext cx="8064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000" b="1" dirty="0"/>
              <a:t>Loogikakonstant</a:t>
            </a:r>
            <a:r>
              <a:rPr lang="et-EE" sz="2000" dirty="0"/>
              <a:t> ehk tõeväärtus esitatakse </a:t>
            </a:r>
            <a:r>
              <a:rPr lang="et-EE" sz="2000" dirty="0" smtClean="0"/>
              <a:t>võtmesõna </a:t>
            </a:r>
            <a:r>
              <a:rPr lang="en-US" sz="2000" b="1" dirty="0"/>
              <a:t>True</a:t>
            </a:r>
            <a:r>
              <a:rPr lang="en-US" sz="2000" dirty="0"/>
              <a:t> </a:t>
            </a:r>
            <a:r>
              <a:rPr lang="et-EE" sz="2000" dirty="0"/>
              <a:t>või </a:t>
            </a:r>
            <a:r>
              <a:rPr lang="en-US" sz="2000" b="1" dirty="0"/>
              <a:t>False</a:t>
            </a:r>
            <a:r>
              <a:rPr lang="et-EE" sz="2000" dirty="0"/>
              <a:t> abil.</a:t>
            </a:r>
            <a:endParaRPr lang="et-EE" sz="2000" i="1" dirty="0"/>
          </a:p>
        </p:txBody>
      </p:sp>
    </p:spTree>
    <p:extLst>
      <p:ext uri="{BB962C8B-B14F-4D97-AF65-F5344CB8AC3E}">
        <p14:creationId xmlns:p14="http://schemas.microsoft.com/office/powerpoint/2010/main" xmlns="" val="3737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t-EE" sz="3200" b="1" dirty="0" smtClean="0">
                <a:solidFill>
                  <a:srgbClr val="0070C0"/>
                </a:solidFill>
              </a:rPr>
              <a:t>Muutujad</a:t>
            </a:r>
            <a:endParaRPr lang="et-EE" sz="3200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0313" y="773999"/>
            <a:ext cx="799288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t-EE" b="1" dirty="0" smtClean="0">
                <a:solidFill>
                  <a:srgbClr val="0070C0"/>
                </a:solidFill>
              </a:rPr>
              <a:t>Muutuja</a:t>
            </a:r>
            <a:r>
              <a:rPr lang="et-EE" dirty="0" smtClean="0"/>
              <a:t> esitatakse </a:t>
            </a:r>
            <a:r>
              <a:rPr lang="et-EE" b="1" dirty="0" smtClean="0"/>
              <a:t>nime</a:t>
            </a:r>
            <a:r>
              <a:rPr lang="et-EE" dirty="0" smtClean="0"/>
              <a:t> abil. </a:t>
            </a:r>
            <a:r>
              <a:rPr lang="et-EE" b="1" dirty="0"/>
              <a:t>Nimi</a:t>
            </a:r>
            <a:r>
              <a:rPr lang="et-EE" dirty="0"/>
              <a:t> võib koosneda ühest tähest või tähtede, numbrite ja </a:t>
            </a:r>
            <a:r>
              <a:rPr lang="et-EE" dirty="0" err="1" smtClean="0"/>
              <a:t>allkriipsude</a:t>
            </a:r>
            <a:r>
              <a:rPr lang="et-EE" dirty="0"/>
              <a:t> </a:t>
            </a:r>
            <a:r>
              <a:rPr lang="et-EE" dirty="0" smtClean="0"/>
              <a:t>jadast</a:t>
            </a:r>
            <a:r>
              <a:rPr lang="et-EE" dirty="0"/>
              <a:t>, mis peab algama tähega või </a:t>
            </a:r>
            <a:r>
              <a:rPr lang="et-EE" dirty="0" err="1"/>
              <a:t>allkriipsuga</a:t>
            </a:r>
            <a:r>
              <a:rPr lang="et-EE" dirty="0"/>
              <a:t>. Teisi </a:t>
            </a:r>
            <a:r>
              <a:rPr lang="et-EE" sz="2000" dirty="0" err="1" smtClean="0"/>
              <a:t>süm-boleid</a:t>
            </a:r>
            <a:r>
              <a:rPr lang="et-EE" dirty="0" smtClean="0"/>
              <a:t> (sh tühikuid) nimes </a:t>
            </a:r>
            <a:r>
              <a:rPr lang="et-EE" dirty="0"/>
              <a:t>olla ei tohi. </a:t>
            </a:r>
            <a:r>
              <a:rPr lang="et-EE" dirty="0" err="1" smtClean="0"/>
              <a:t>Pythonis</a:t>
            </a:r>
            <a:r>
              <a:rPr lang="et-EE" dirty="0" smtClean="0"/>
              <a:t> </a:t>
            </a:r>
            <a:r>
              <a:rPr lang="et-EE" dirty="0"/>
              <a:t>eristatakse </a:t>
            </a:r>
            <a:r>
              <a:rPr lang="et-EE" dirty="0" smtClean="0"/>
              <a:t>suur- </a:t>
            </a:r>
            <a:r>
              <a:rPr lang="et-EE" dirty="0"/>
              <a:t>ja väiketahti. </a:t>
            </a:r>
            <a:endParaRPr lang="et-EE" dirty="0" smtClean="0"/>
          </a:p>
          <a:p>
            <a:r>
              <a:rPr lang="et-EE" dirty="0"/>
              <a:t>	</a:t>
            </a:r>
            <a:r>
              <a:rPr lang="et-EE" i="1" dirty="0"/>
              <a:t>nimi, </a:t>
            </a:r>
            <a:r>
              <a:rPr lang="et-EE" i="1" dirty="0" smtClean="0"/>
              <a:t> v,  </a:t>
            </a:r>
            <a:r>
              <a:rPr lang="et-EE" i="1" dirty="0"/>
              <a:t>pikkus</a:t>
            </a:r>
            <a:r>
              <a:rPr lang="et-EE" i="1" dirty="0" smtClean="0"/>
              <a:t>,  </a:t>
            </a:r>
            <a:r>
              <a:rPr lang="et-EE" i="1" dirty="0"/>
              <a:t>L, </a:t>
            </a:r>
            <a:r>
              <a:rPr lang="et-EE" i="1" dirty="0" smtClean="0"/>
              <a:t> x_1,  </a:t>
            </a:r>
            <a:r>
              <a:rPr lang="et-EE" i="1" dirty="0"/>
              <a:t>Ab_t3_st_8</a:t>
            </a:r>
            <a:r>
              <a:rPr lang="et-EE" i="1" dirty="0" smtClean="0"/>
              <a:t>,  </a:t>
            </a:r>
            <a:r>
              <a:rPr lang="et-EE" i="1" dirty="0"/>
              <a:t>_algus, </a:t>
            </a:r>
            <a:r>
              <a:rPr lang="et-EE" i="1" dirty="0" smtClean="0"/>
              <a:t> täht</a:t>
            </a:r>
            <a:endParaRPr lang="et-EE" i="1" dirty="0"/>
          </a:p>
        </p:txBody>
      </p:sp>
      <p:sp>
        <p:nvSpPr>
          <p:cNvPr id="4" name="TextBox 3"/>
          <p:cNvSpPr txBox="1"/>
          <p:nvPr/>
        </p:nvSpPr>
        <p:spPr>
          <a:xfrm>
            <a:off x="610313" y="2051729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t-EE" dirty="0" smtClean="0"/>
              <a:t>Muutujale eraldatakse arvuti mälus </a:t>
            </a:r>
            <a:r>
              <a:rPr lang="et-EE" b="1" dirty="0" smtClean="0"/>
              <a:t>väli</a:t>
            </a:r>
            <a:r>
              <a:rPr lang="et-EE" dirty="0" smtClean="0"/>
              <a:t> (pesa). Vastavate lausete (käskude) abil saab sinna  salvestada väärtusi (korraga üks) ja lugeda neid näiteks uute väärtuste leidmisel. </a:t>
            </a:r>
            <a:r>
              <a:rPr lang="et-EE" dirty="0" err="1" smtClean="0"/>
              <a:t>Pythonis</a:t>
            </a:r>
            <a:r>
              <a:rPr lang="et-EE" dirty="0" smtClean="0"/>
              <a:t> </a:t>
            </a:r>
            <a:r>
              <a:rPr lang="et-EE" dirty="0"/>
              <a:t>ei pea</a:t>
            </a:r>
            <a:r>
              <a:rPr lang="et-EE" dirty="0" smtClean="0"/>
              <a:t> muutujaid deklareerima ja </a:t>
            </a:r>
            <a:r>
              <a:rPr lang="et-EE" dirty="0"/>
              <a:t>määratlema kirjeldustes nende tüüpe. Seda isegi ei saa </a:t>
            </a:r>
            <a:r>
              <a:rPr lang="et-EE" dirty="0" smtClean="0"/>
              <a:t>teha. </a:t>
            </a:r>
            <a:endParaRPr lang="et-EE" i="1" dirty="0"/>
          </a:p>
        </p:txBody>
      </p:sp>
      <p:sp>
        <p:nvSpPr>
          <p:cNvPr id="5" name="TextBox 4"/>
          <p:cNvSpPr txBox="1"/>
          <p:nvPr/>
        </p:nvSpPr>
        <p:spPr>
          <a:xfrm>
            <a:off x="610313" y="3267904"/>
            <a:ext cx="7992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t-EE" dirty="0" smtClean="0"/>
              <a:t>Muutujale eraldatakse arvuti mälus </a:t>
            </a:r>
            <a:r>
              <a:rPr lang="et-EE" b="1" dirty="0" smtClean="0"/>
              <a:t>väli</a:t>
            </a:r>
            <a:r>
              <a:rPr lang="et-EE" dirty="0" smtClean="0"/>
              <a:t> (pesa). Vastavate lausete abil saab sinna  salvestada väärtusi (korraga üks) ja lugeda neid näiteks uute väärtuste leidmisel. </a:t>
            </a:r>
            <a:r>
              <a:rPr lang="et-EE" dirty="0" err="1" smtClean="0"/>
              <a:t>Pythonis</a:t>
            </a:r>
            <a:r>
              <a:rPr lang="et-EE" dirty="0" smtClean="0"/>
              <a:t> </a:t>
            </a:r>
            <a:r>
              <a:rPr lang="et-EE" dirty="0"/>
              <a:t>ei pea</a:t>
            </a:r>
            <a:r>
              <a:rPr lang="et-EE" dirty="0" smtClean="0"/>
              <a:t> muutujaid deklareerima ja </a:t>
            </a:r>
            <a:r>
              <a:rPr lang="et-EE" dirty="0"/>
              <a:t>määratlema kirjeldustes nende tüüpe. </a:t>
            </a:r>
            <a:endParaRPr lang="et-EE" i="1" dirty="0"/>
          </a:p>
        </p:txBody>
      </p:sp>
      <p:sp>
        <p:nvSpPr>
          <p:cNvPr id="6" name="TextBox 5"/>
          <p:cNvSpPr txBox="1"/>
          <p:nvPr/>
        </p:nvSpPr>
        <p:spPr>
          <a:xfrm>
            <a:off x="610313" y="4290072"/>
            <a:ext cx="79928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err="1"/>
              <a:t>Pythoni</a:t>
            </a:r>
            <a:r>
              <a:rPr lang="et-EE" dirty="0"/>
              <a:t> muutuja luuakse </a:t>
            </a:r>
            <a:r>
              <a:rPr lang="et-EE" b="1" dirty="0" smtClean="0"/>
              <a:t>omistamislause </a:t>
            </a:r>
            <a:r>
              <a:rPr lang="et-EE" dirty="0"/>
              <a:t>täitmisel, kui muutuja nimi esineb esimest korda </a:t>
            </a:r>
            <a:r>
              <a:rPr lang="et-EE" dirty="0" smtClean="0"/>
              <a:t>lause </a:t>
            </a:r>
            <a:r>
              <a:rPr lang="et-EE" dirty="0"/>
              <a:t>vasakus pooles. Sellega luuakse ja salvestatakse ka muutuja esimene </a:t>
            </a:r>
            <a:r>
              <a:rPr lang="et-EE" dirty="0" smtClean="0"/>
              <a:t>väärtus</a:t>
            </a:r>
            <a:r>
              <a:rPr lang="et-EE" dirty="0"/>
              <a:t>. Omistamislause põhivariant esitatakse </a:t>
            </a:r>
            <a:r>
              <a:rPr lang="et-EE" dirty="0" smtClean="0"/>
              <a:t>järgmiselt:</a:t>
            </a:r>
            <a:endParaRPr lang="et-EE" dirty="0"/>
          </a:p>
          <a:p>
            <a:r>
              <a:rPr lang="et-EE" dirty="0"/>
              <a:t>	</a:t>
            </a:r>
            <a:r>
              <a:rPr lang="et-EE" b="1" i="1" dirty="0"/>
              <a:t>muutuja </a:t>
            </a:r>
            <a:r>
              <a:rPr lang="et-EE" dirty="0"/>
              <a:t>=</a:t>
            </a:r>
            <a:r>
              <a:rPr lang="et-EE" b="1" i="1" dirty="0"/>
              <a:t> </a:t>
            </a:r>
            <a:r>
              <a:rPr lang="et-EE" b="1" i="1" dirty="0" smtClean="0"/>
              <a:t>avaldis</a:t>
            </a:r>
            <a:endParaRPr lang="et-EE" dirty="0"/>
          </a:p>
          <a:p>
            <a:r>
              <a:rPr lang="et-EE" dirty="0" smtClean="0"/>
              <a:t>Siin </a:t>
            </a:r>
            <a:r>
              <a:rPr lang="et-EE" b="1" i="1" dirty="0" smtClean="0"/>
              <a:t>muutuja</a:t>
            </a:r>
            <a:r>
              <a:rPr lang="et-EE" dirty="0" smtClean="0"/>
              <a:t> on muutuja nimi, </a:t>
            </a:r>
            <a:r>
              <a:rPr lang="et-EE" b="1" i="1" dirty="0" smtClean="0"/>
              <a:t>avaldis</a:t>
            </a:r>
            <a:r>
              <a:rPr lang="et-EE" dirty="0" smtClean="0"/>
              <a:t> annab väärtuse </a:t>
            </a:r>
            <a:r>
              <a:rPr lang="et-EE" dirty="0"/>
              <a:t>eeskirja väärtuse leidmiseks. Avaldise erijuhuks on </a:t>
            </a:r>
            <a:r>
              <a:rPr lang="et-EE" dirty="0" smtClean="0"/>
              <a:t>konstant ja muutuja.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0313" y="6021288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k = 1;  x = 13.21;  nimi = </a:t>
            </a:r>
            <a:r>
              <a:rPr lang="et-EE" dirty="0"/>
              <a:t>“</a:t>
            </a:r>
            <a:r>
              <a:rPr lang="et-EE" dirty="0" smtClean="0"/>
              <a:t>Kalle“;  P = 2 * (a + b); </a:t>
            </a:r>
            <a:r>
              <a:rPr lang="et-EE" i="1" dirty="0" smtClean="0"/>
              <a:t>d</a:t>
            </a:r>
            <a:r>
              <a:rPr lang="et-EE" dirty="0" smtClean="0"/>
              <a:t> </a:t>
            </a:r>
            <a:r>
              <a:rPr lang="et-EE" dirty="0"/>
              <a:t>= (x**2 + y**2)**0.5</a:t>
            </a:r>
          </a:p>
        </p:txBody>
      </p:sp>
    </p:spTree>
    <p:extLst>
      <p:ext uri="{BB962C8B-B14F-4D97-AF65-F5344CB8AC3E}">
        <p14:creationId xmlns:p14="http://schemas.microsoft.com/office/powerpoint/2010/main" xmlns="" val="82691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t-EE" sz="3600" b="1" dirty="0" smtClean="0">
                <a:solidFill>
                  <a:srgbClr val="0033CC"/>
                </a:solidFill>
              </a:rPr>
              <a:t>Andmete väljastamine ja sisestamine</a:t>
            </a:r>
            <a:endParaRPr lang="et-EE" sz="3600" b="1" dirty="0">
              <a:solidFill>
                <a:srgbClr val="0033CC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052736"/>
            <a:ext cx="82809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200" dirty="0" smtClean="0"/>
              <a:t>Siin vaadeldakse lihtsamaid võimalusi andmete väljastamiseks ekraanile (Shelli aknasse) ning sisestamiseks klaviatuurilt</a:t>
            </a:r>
            <a:endParaRPr lang="et-EE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1841629"/>
            <a:ext cx="828092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200" b="1" dirty="0" smtClean="0"/>
              <a:t>Andmete väljastamiseks </a:t>
            </a:r>
            <a:r>
              <a:rPr lang="et-EE" sz="2200" dirty="0" smtClean="0"/>
              <a:t>Shelli aknasse saab kasutada funktsiooni </a:t>
            </a:r>
          </a:p>
          <a:p>
            <a:pPr lvl="1"/>
            <a:r>
              <a:rPr lang="et-EE" sz="2800" b="1" dirty="0" smtClean="0"/>
              <a:t>print</a:t>
            </a:r>
            <a:r>
              <a:rPr lang="et-EE" sz="2800" dirty="0" smtClean="0"/>
              <a:t> (</a:t>
            </a:r>
            <a:r>
              <a:rPr lang="et-EE" sz="2200" dirty="0" smtClean="0"/>
              <a:t> väärtus, …, [</a:t>
            </a:r>
            <a:r>
              <a:rPr lang="et-EE" sz="2200" b="1" dirty="0" smtClean="0"/>
              <a:t>end</a:t>
            </a:r>
            <a:r>
              <a:rPr lang="et-EE" sz="2200" dirty="0" smtClean="0"/>
              <a:t> = ‘  ‘])</a:t>
            </a:r>
          </a:p>
          <a:p>
            <a:r>
              <a:rPr lang="et-EE" sz="2200" dirty="0" smtClean="0"/>
              <a:t>Väärtuste arv võib olla suvaline, need võivad olla konstandid, muutujad, avaldised, loendid jm . Väärtuste vahele jäetakse tühik. Mittekohus-tuslik element </a:t>
            </a:r>
            <a:r>
              <a:rPr lang="et-EE" sz="2200" b="1" dirty="0" smtClean="0"/>
              <a:t>end</a:t>
            </a:r>
            <a:r>
              <a:rPr lang="et-EE" sz="2200" dirty="0" smtClean="0"/>
              <a:t> = ‘  ‘, määrab, et üleminekut uuele reale ei  toimu.</a:t>
            </a:r>
          </a:p>
          <a:p>
            <a:pPr lvl="1"/>
            <a:r>
              <a:rPr lang="et-EE" sz="2200" dirty="0" smtClean="0"/>
              <a:t> </a:t>
            </a:r>
            <a:r>
              <a:rPr lang="et-EE" sz="2200" b="1" dirty="0" smtClean="0"/>
              <a:t>print</a:t>
            </a:r>
            <a:r>
              <a:rPr lang="et-EE" sz="2200" dirty="0" smtClean="0"/>
              <a:t> (“Summa=“, S, “keskmine=“, S / n)</a:t>
            </a:r>
            <a:endParaRPr lang="et-EE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4077072"/>
            <a:ext cx="828092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200" b="1" dirty="0" smtClean="0"/>
              <a:t>Andmete sisestamiseks </a:t>
            </a:r>
            <a:r>
              <a:rPr lang="et-EE" sz="2200" dirty="0" smtClean="0"/>
              <a:t>tavaliselt kasutatakse taolist omistamislauset</a:t>
            </a:r>
          </a:p>
          <a:p>
            <a:r>
              <a:rPr lang="et-EE" sz="2200" dirty="0" smtClean="0"/>
              <a:t> 	</a:t>
            </a:r>
            <a:r>
              <a:rPr lang="et-EE" sz="2200" b="1" i="1" dirty="0" smtClean="0"/>
              <a:t>muutuja</a:t>
            </a:r>
            <a:r>
              <a:rPr lang="et-EE" sz="2200" dirty="0" smtClean="0"/>
              <a:t> = </a:t>
            </a:r>
            <a:r>
              <a:rPr lang="et-EE" sz="2800" b="1" dirty="0" err="1" smtClean="0"/>
              <a:t>input</a:t>
            </a:r>
            <a:r>
              <a:rPr lang="et-EE" sz="2200" dirty="0" err="1" smtClean="0"/>
              <a:t>([teade</a:t>
            </a:r>
            <a:r>
              <a:rPr lang="et-EE" sz="2200" dirty="0" smtClean="0"/>
              <a:t>])</a:t>
            </a:r>
          </a:p>
          <a:p>
            <a:r>
              <a:rPr lang="et-EE" sz="2200" dirty="0" smtClean="0"/>
              <a:t>Paremas pooles olev funktsioon </a:t>
            </a:r>
            <a:r>
              <a:rPr lang="et-EE" sz="2200" b="1" dirty="0" err="1" smtClean="0"/>
              <a:t>input</a:t>
            </a:r>
            <a:r>
              <a:rPr lang="et-EE" sz="2200" dirty="0" smtClean="0"/>
              <a:t> kuvab teate, loeb kasutaja poolt antud väärtuse ja omistab selle vasakus pooles olevale </a:t>
            </a:r>
            <a:r>
              <a:rPr lang="et-EE" sz="2200" b="1" i="1" dirty="0" smtClean="0"/>
              <a:t>muutujale</a:t>
            </a:r>
            <a:r>
              <a:rPr lang="et-EE" sz="2200" dirty="0" smtClean="0"/>
              <a:t>.</a:t>
            </a:r>
          </a:p>
          <a:p>
            <a:r>
              <a:rPr lang="et-EE" sz="2200" dirty="0" smtClean="0"/>
              <a:t>	</a:t>
            </a:r>
            <a:r>
              <a:rPr lang="et-EE" sz="2200" dirty="0" smtClean="0"/>
              <a:t>nimi = </a:t>
            </a:r>
            <a:r>
              <a:rPr lang="et-EE" sz="2200" b="1" dirty="0" err="1" smtClean="0"/>
              <a:t>input</a:t>
            </a:r>
            <a:r>
              <a:rPr lang="et-EE" sz="2200" dirty="0" err="1" smtClean="0"/>
              <a:t>(“Sinu</a:t>
            </a:r>
            <a:r>
              <a:rPr lang="et-EE" sz="2200" dirty="0" smtClean="0"/>
              <a:t> nimi “);   vanus = </a:t>
            </a:r>
            <a:r>
              <a:rPr lang="et-EE" sz="2200" b="1" dirty="0" err="1" smtClean="0"/>
              <a:t>int</a:t>
            </a:r>
            <a:r>
              <a:rPr lang="et-EE" sz="2200" dirty="0" smtClean="0"/>
              <a:t> (</a:t>
            </a:r>
            <a:r>
              <a:rPr lang="et-EE" sz="2200" b="1" dirty="0" err="1" smtClean="0"/>
              <a:t>input</a:t>
            </a:r>
            <a:r>
              <a:rPr lang="et-EE" sz="2200" dirty="0" err="1" smtClean="0"/>
              <a:t>(“vanus</a:t>
            </a:r>
            <a:r>
              <a:rPr lang="et-EE" sz="2200" dirty="0" smtClean="0"/>
              <a:t> “))</a:t>
            </a:r>
          </a:p>
          <a:p>
            <a:r>
              <a:rPr lang="et-EE" sz="2200" b="1" dirty="0" smtClean="0">
                <a:solidFill>
                  <a:srgbClr val="FF0000"/>
                </a:solidFill>
              </a:rPr>
              <a:t>NB! </a:t>
            </a:r>
            <a:r>
              <a:rPr lang="et-EE" sz="2200" dirty="0" smtClean="0"/>
              <a:t>Kuna arvu lugemisel </a:t>
            </a:r>
            <a:r>
              <a:rPr lang="et-EE" sz="2200" b="1" dirty="0" err="1" smtClean="0"/>
              <a:t>input</a:t>
            </a:r>
            <a:r>
              <a:rPr lang="et-EE" sz="2200" dirty="0" err="1" smtClean="0"/>
              <a:t>-lausega</a:t>
            </a:r>
            <a:r>
              <a:rPr lang="et-EE" sz="2200" dirty="0" smtClean="0"/>
              <a:t>, salvestatakse väärtus </a:t>
            </a:r>
            <a:r>
              <a:rPr lang="et-EE" sz="2200" b="1" dirty="0" smtClean="0"/>
              <a:t>tekstivormingus</a:t>
            </a:r>
            <a:r>
              <a:rPr lang="et-EE" sz="2200" dirty="0" smtClean="0"/>
              <a:t>, kasutakse sageli siin funktsiooni </a:t>
            </a:r>
            <a:r>
              <a:rPr lang="et-EE" sz="2200" b="1" dirty="0" err="1" smtClean="0"/>
              <a:t>int</a:t>
            </a:r>
            <a:r>
              <a:rPr lang="et-EE" sz="2200" dirty="0" err="1" smtClean="0"/>
              <a:t>(</a:t>
            </a:r>
            <a:r>
              <a:rPr lang="et-EE" sz="2200" dirty="0" smtClean="0"/>
              <a:t>) või </a:t>
            </a:r>
            <a:r>
              <a:rPr lang="et-EE" sz="2200" b="1" dirty="0" err="1" smtClean="0"/>
              <a:t>float</a:t>
            </a:r>
            <a:r>
              <a:rPr lang="et-EE" sz="2200" dirty="0" err="1" smtClean="0"/>
              <a:t>(</a:t>
            </a:r>
            <a:r>
              <a:rPr lang="et-EE" sz="2200" dirty="0" smtClean="0"/>
              <a:t>)</a:t>
            </a:r>
            <a:endParaRPr lang="et-EE" sz="2200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DUMMYTAG" val="&lt;DummyForForceWrite&gt;&lt;/DummyForForceWrite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DUMMYTAG" val="&lt;DummyForForceWrite&gt;&lt;/DummyForForceWrite&gt;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1192</TotalTime>
  <Words>811</Words>
  <Application>Microsoft Office PowerPoint</Application>
  <PresentationFormat>On-screen Show (4:3)</PresentationFormat>
  <Paragraphs>72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Andmed Pythonis</vt:lpstr>
      <vt:lpstr>Andmete põhiliigid</vt:lpstr>
      <vt:lpstr>Märkandmete liigid ja tüübid</vt:lpstr>
      <vt:lpstr>Väärtuste esitusviisidest</vt:lpstr>
      <vt:lpstr>Tehted ja operatsioonid</vt:lpstr>
      <vt:lpstr>Märkandmete organisatsioon</vt:lpstr>
      <vt:lpstr>Konstandid</vt:lpstr>
      <vt:lpstr>Muutujad</vt:lpstr>
      <vt:lpstr>Andmete väljastamine ja sisestamine</vt:lpstr>
    </vt:vector>
  </TitlesOfParts>
  <Company>Tallinn University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laptop</dc:creator>
  <cp:lastModifiedBy>laptop</cp:lastModifiedBy>
  <cp:revision>103</cp:revision>
  <dcterms:created xsi:type="dcterms:W3CDTF">2014-10-31T05:52:06Z</dcterms:created>
  <dcterms:modified xsi:type="dcterms:W3CDTF">2014-11-01T19:20:37Z</dcterms:modified>
</cp:coreProperties>
</file>