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99763-E000-4153-9BC7-3682DF0879C6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C44D-7F6A-4F9C-AD30-0FF3F899EF1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99763-E000-4153-9BC7-3682DF0879C6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C44D-7F6A-4F9C-AD30-0FF3F899EF1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99763-E000-4153-9BC7-3682DF0879C6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C44D-7F6A-4F9C-AD30-0FF3F899EF1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99763-E000-4153-9BC7-3682DF0879C6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C44D-7F6A-4F9C-AD30-0FF3F899EF1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99763-E000-4153-9BC7-3682DF0879C6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C44D-7F6A-4F9C-AD30-0FF3F899EF1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99763-E000-4153-9BC7-3682DF0879C6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C44D-7F6A-4F9C-AD30-0FF3F899EF1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99763-E000-4153-9BC7-3682DF0879C6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C44D-7F6A-4F9C-AD30-0FF3F899EF1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99763-E000-4153-9BC7-3682DF0879C6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C44D-7F6A-4F9C-AD30-0FF3F899EF1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99763-E000-4153-9BC7-3682DF0879C6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C44D-7F6A-4F9C-AD30-0FF3F899EF1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99763-E000-4153-9BC7-3682DF0879C6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C44D-7F6A-4F9C-AD30-0FF3F899EF1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99763-E000-4153-9BC7-3682DF0879C6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C44D-7F6A-4F9C-AD30-0FF3F899EF1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99763-E000-4153-9BC7-3682DF0879C6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EC44D-7F6A-4F9C-AD30-0FF3F899EF15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FF0000"/>
                </a:solidFill>
              </a:rPr>
              <a:t>Avaldised</a:t>
            </a:r>
            <a:endParaRPr lang="et-EE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600" dirty="0" smtClean="0"/>
              <a:t>Avaldiste struktuur ja põhielemendid</a:t>
            </a:r>
            <a:endParaRPr lang="et-EE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b="1" dirty="0"/>
              <a:t>Avaldis</a:t>
            </a:r>
            <a:r>
              <a:rPr lang="et-EE" sz="2400" dirty="0"/>
              <a:t> määrab </a:t>
            </a:r>
            <a:r>
              <a:rPr lang="et-EE" sz="2400" dirty="0" smtClean="0"/>
              <a:t>tehted </a:t>
            </a:r>
            <a:r>
              <a:rPr lang="et-EE" sz="2400" dirty="0"/>
              <a:t>(operatsioonid) </a:t>
            </a:r>
            <a:r>
              <a:rPr lang="et-EE" sz="2400" dirty="0" smtClean="0"/>
              <a:t>andmetega ja </a:t>
            </a:r>
            <a:r>
              <a:rPr lang="et-EE" sz="2400" dirty="0"/>
              <a:t>nende sooritamise järjekorra.</a:t>
            </a:r>
            <a:r>
              <a:rPr lang="et-EE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2204864"/>
            <a:ext cx="8208912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t-EE" sz="2400" dirty="0"/>
              <a:t>Üldjuhul koosneb avaldis: 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t-EE" sz="2400" dirty="0" smtClean="0"/>
              <a:t>  operandidest</a:t>
            </a:r>
            <a:endParaRPr lang="et-EE" sz="2400" dirty="0"/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t-EE" sz="2400" dirty="0" smtClean="0"/>
              <a:t>  operaatoritest </a:t>
            </a:r>
            <a:r>
              <a:rPr lang="et-EE" sz="2400" dirty="0"/>
              <a:t>ehk </a:t>
            </a:r>
            <a:r>
              <a:rPr lang="et-EE" sz="2400" dirty="0" smtClean="0"/>
              <a:t>tehtesümbolitest</a:t>
            </a:r>
            <a:endParaRPr lang="et-EE" sz="2400" dirty="0"/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t-EE" sz="2400" dirty="0" smtClean="0"/>
              <a:t>  ümarsulgudest </a:t>
            </a:r>
            <a:endParaRPr lang="et-EE" sz="2400" dirty="0"/>
          </a:p>
          <a:p>
            <a:pPr>
              <a:spcAft>
                <a:spcPts val="600"/>
              </a:spcAft>
            </a:pPr>
            <a:r>
              <a:rPr lang="et-EE" sz="2400" dirty="0" smtClean="0"/>
              <a:t>Operandideks </a:t>
            </a:r>
            <a:r>
              <a:rPr lang="et-EE" sz="2400" dirty="0"/>
              <a:t>võivad olla: </a:t>
            </a:r>
            <a:endParaRPr lang="et-EE" sz="2400" dirty="0" smtClean="0"/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t-EE" sz="2400" dirty="0"/>
              <a:t> </a:t>
            </a:r>
            <a:r>
              <a:rPr lang="et-EE" sz="2400" dirty="0" smtClean="0"/>
              <a:t> konstandid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t-EE" sz="2400" dirty="0"/>
              <a:t> </a:t>
            </a:r>
            <a:r>
              <a:rPr lang="et-EE" sz="2400" dirty="0" smtClean="0"/>
              <a:t> lihtmuutujad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t-EE" sz="2400" dirty="0"/>
              <a:t> </a:t>
            </a:r>
            <a:r>
              <a:rPr lang="et-EE" sz="2400" dirty="0" smtClean="0"/>
              <a:t> struktuurmuutujate (loendid, </a:t>
            </a:r>
            <a:r>
              <a:rPr lang="et-EE" sz="2400" dirty="0" smtClean="0"/>
              <a:t>sõnastikud </a:t>
            </a:r>
            <a:r>
              <a:rPr lang="et-EE" sz="2400" dirty="0" smtClean="0"/>
              <a:t>jm) elemendid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t-EE" sz="2400" dirty="0" smtClean="0"/>
              <a:t>  funktsiooniviidad ja </a:t>
            </a:r>
            <a:r>
              <a:rPr lang="et-EE" sz="2400" dirty="0"/>
              <a:t>meetodid</a:t>
            </a:r>
          </a:p>
          <a:p>
            <a:pPr lvl="1">
              <a:buFont typeface="Arial" pitchFamily="34" charset="0"/>
              <a:buChar char="•"/>
            </a:pPr>
            <a:endParaRPr lang="et-E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t-EE" sz="3600" b="1" dirty="0" smtClean="0"/>
              <a:t>Arvavaldised</a:t>
            </a:r>
            <a:endParaRPr lang="et-EE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980728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200" dirty="0" smtClean="0"/>
              <a:t>Arvavaldiste operandide väärtusteks on arvud ning neis kasutatakse </a:t>
            </a:r>
            <a:r>
              <a:rPr lang="et-EE" sz="2200" dirty="0" smtClean="0"/>
              <a:t>aritmeetikatehteid </a:t>
            </a:r>
            <a:r>
              <a:rPr lang="et-EE" sz="2200" dirty="0" smtClean="0"/>
              <a:t>ning funktsioone, mis tagastavad arvväärtusi. </a:t>
            </a:r>
            <a:endParaRPr lang="et-EE" sz="2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1844824"/>
          <a:ext cx="7776863" cy="2952327"/>
        </p:xfrm>
        <a:graphic>
          <a:graphicData uri="http://schemas.openxmlformats.org/drawingml/2006/table">
            <a:tbl>
              <a:tblPr/>
              <a:tblGrid>
                <a:gridCol w="1320814"/>
                <a:gridCol w="2054715"/>
                <a:gridCol w="4401334"/>
              </a:tblGrid>
              <a:tr h="4217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Prioriteet</a:t>
                      </a:r>
                      <a:endParaRPr lang="et-EE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Tehte sümbolid</a:t>
                      </a:r>
                      <a:endParaRPr lang="et-EE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Selgitus</a:t>
                      </a:r>
                      <a:endParaRPr lang="et-EE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t-EE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**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astendamine  a**n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t-EE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unaarne miinus  -a * -b + 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t-EE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* </a:t>
                      </a:r>
                      <a:r>
                        <a:rPr lang="et-EE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ja</a:t>
                      </a:r>
                      <a:r>
                        <a:rPr lang="et-EE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/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korrutamine ja jagamine  a * b,  a / 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t-EE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//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täisarvuline jagamine  a // b,  13 // 5 =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t-EE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jagatise jääk  a % b,  13 % 5 =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t-EE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+ </a:t>
                      </a:r>
                      <a:r>
                        <a:rPr lang="et-EE" sz="1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ja</a:t>
                      </a:r>
                      <a:r>
                        <a:rPr lang="et-EE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liitmine ja lahutamine  a + b, a - 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486916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latin typeface="Arial" pitchFamily="34" charset="0"/>
                <a:cs typeface="Arial" pitchFamily="34" charset="0"/>
              </a:rPr>
              <a:t>Võrdse prioriteediga tehteid täidetakse järjest vasakult paremale. Erandiks on astendamine, kus tehteid täidetakse paremalt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vasakule</a:t>
            </a:r>
            <a:endParaRPr lang="et-E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589240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latin typeface="Arial" pitchFamily="34" charset="0"/>
                <a:cs typeface="Arial" pitchFamily="34" charset="0"/>
              </a:rPr>
              <a:t>-3**2 * 5 + 18 / 2 * 3 = -9 * 5 + 9 * 3 = -45 + 27 = -18,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(-3)**2 * 5 + 18 / (2 * 3) = 9 * 5 + 18 / 6= 48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4**2**3 = 48 = 65 536   64**1/3 = 64</a:t>
            </a:r>
            <a:r>
              <a:rPr lang="et-EE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/3 = 64/3   64**(1/3) = 4</a:t>
            </a:r>
            <a:endParaRPr lang="et-E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032" y="274638"/>
            <a:ext cx="8229600" cy="778098"/>
          </a:xfrm>
        </p:spPr>
        <p:txBody>
          <a:bodyPr>
            <a:normAutofit/>
          </a:bodyPr>
          <a:lstStyle/>
          <a:p>
            <a:r>
              <a:rPr lang="et-EE" sz="3600" b="1" dirty="0" smtClean="0"/>
              <a:t>Matemaatikafunktsioonid</a:t>
            </a:r>
            <a:endParaRPr lang="et-EE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1844824"/>
          <a:ext cx="8064896" cy="4608516"/>
        </p:xfrm>
        <a:graphic>
          <a:graphicData uri="http://schemas.openxmlformats.org/drawingml/2006/table">
            <a:tbl>
              <a:tblPr/>
              <a:tblGrid>
                <a:gridCol w="2226061"/>
                <a:gridCol w="5838835"/>
              </a:tblGrid>
              <a:tr h="523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sqrt(a</a:t>
                      </a:r>
                      <a:r>
                        <a:rPr lang="et-EE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ruutjuur   sqrt(b**2 - 4*a*c) = (b**2 - 4*a*c)**(1/2)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log(a)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naturaallogaritm (</a:t>
                      </a:r>
                      <a:r>
                        <a:rPr lang="et-EE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ln</a:t>
                      </a:r>
                      <a:r>
                        <a:rPr lang="et-EE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a)  </a:t>
                      </a:r>
                      <a:r>
                        <a:rPr lang="et-EE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log(a</a:t>
                      </a:r>
                      <a:r>
                        <a:rPr lang="et-EE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 / log(10) = log</a:t>
                      </a:r>
                      <a:r>
                        <a:rPr lang="et-EE" sz="1600" baseline="-25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r>
                        <a:rPr lang="et-EE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log10(a)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kümnendlogaritm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exp(a</a:t>
                      </a:r>
                      <a:r>
                        <a:rPr lang="et-EE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</a:t>
                      </a:r>
                      <a:r>
                        <a:rPr lang="et-EE" sz="18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  <a:r>
                        <a:rPr lang="et-EE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(e = 2,71828…)  (</a:t>
                      </a:r>
                      <a:r>
                        <a:rPr lang="et-EE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exp(-x</a:t>
                      </a:r>
                      <a:r>
                        <a:rPr lang="et-EE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 + exp(2 * x)) / 2 = (e</a:t>
                      </a:r>
                      <a:r>
                        <a:rPr lang="et-EE" sz="16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-x</a:t>
                      </a:r>
                      <a:r>
                        <a:rPr lang="et-EE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+ e</a:t>
                      </a:r>
                      <a:r>
                        <a:rPr lang="et-EE" sz="16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2x</a:t>
                      </a:r>
                      <a:r>
                        <a:rPr lang="et-EE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 /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abs(a)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absoluutväärtus  abs ((a - x)  / (a + x))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1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sin(a), cos(a), tan(a)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sin(x)+cos(2*x)+tan(x**2)-cos(2*x)**2 		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1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asin(a), acos(a), atan(a)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arkusfunktsioonid. Radiaanides (-</a:t>
                      </a:r>
                      <a:r>
                        <a:rPr lang="et-EE" sz="160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</a:t>
                      </a:r>
                      <a:r>
                        <a:rPr lang="et-EE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/2&lt;x&lt;</a:t>
                      </a:r>
                      <a:r>
                        <a:rPr lang="et-EE" sz="160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</a:t>
                      </a:r>
                      <a:r>
                        <a:rPr lang="et-EE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/2).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atan(a/sqrt(1-a**2))=asin a ,  4*atan(1) = </a:t>
                      </a:r>
                      <a:r>
                        <a:rPr lang="et-EE" sz="160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</a:t>
                      </a:r>
                      <a:endParaRPr lang="et-EE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pi, 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pi</a:t>
                      </a:r>
                      <a:r>
                        <a:rPr lang="et-EE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= </a:t>
                      </a:r>
                      <a:r>
                        <a:rPr lang="et-EE" sz="1600" dirty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</a:t>
                      </a:r>
                      <a:r>
                        <a:rPr lang="et-EE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e – naturaallogaritmi alus: 2.718281828459045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980728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latin typeface="Arial" pitchFamily="34" charset="0"/>
                <a:cs typeface="Arial" pitchFamily="34" charset="0"/>
              </a:rPr>
              <a:t>Matemaatikafunktsioonid kuuluvad moodulisse </a:t>
            </a:r>
            <a:r>
              <a:rPr lang="fi-FI" b="1" dirty="0" err="1" smtClean="0">
                <a:latin typeface="Arial" pitchFamily="34" charset="0"/>
                <a:cs typeface="Arial" pitchFamily="34" charset="0"/>
              </a:rPr>
              <a:t>math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ja esitatakse programmis kujul </a:t>
            </a:r>
            <a:r>
              <a:rPr lang="et-EE" b="1" dirty="0" err="1" smtClean="0">
                <a:latin typeface="Arial" pitchFamily="34" charset="0"/>
                <a:cs typeface="Arial" pitchFamily="34" charset="0"/>
              </a:rPr>
              <a:t>math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.nimi(a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) või 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nimi(a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), olenevalt mooduli importimise viisist. </a:t>
            </a:r>
            <a:r>
              <a:rPr lang="et-EE" dirty="0" smtClean="0"/>
              <a:t>	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Teisendusfunktsioonid</a:t>
            </a:r>
            <a:endParaRPr lang="et-EE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99592" y="1556792"/>
          <a:ext cx="7632848" cy="3672408"/>
        </p:xfrm>
        <a:graphic>
          <a:graphicData uri="http://schemas.openxmlformats.org/drawingml/2006/table">
            <a:tbl>
              <a:tblPr/>
              <a:tblGrid>
                <a:gridCol w="1728192"/>
                <a:gridCol w="5904656"/>
              </a:tblGrid>
              <a:tr h="6120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err="1">
                          <a:latin typeface="Calibri"/>
                          <a:ea typeface="Calibri"/>
                          <a:cs typeface="Times New Roman"/>
                        </a:rPr>
                        <a:t>str(a</a:t>
                      </a:r>
                      <a:r>
                        <a:rPr lang="et-EE" sz="20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latin typeface="Calibri"/>
                          <a:ea typeface="Calibri"/>
                          <a:cs typeface="Times New Roman"/>
                        </a:rPr>
                        <a:t>teisendus stringvormingusse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err="1">
                          <a:latin typeface="Calibri"/>
                          <a:ea typeface="Calibri"/>
                          <a:cs typeface="Times New Roman"/>
                        </a:rPr>
                        <a:t>int(a</a:t>
                      </a:r>
                      <a:r>
                        <a:rPr lang="et-EE" sz="20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latin typeface="Calibri"/>
                          <a:ea typeface="Calibri"/>
                          <a:cs typeface="Times New Roman"/>
                        </a:rPr>
                        <a:t>teisendus täisarvuks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err="1">
                          <a:latin typeface="Calibri"/>
                          <a:ea typeface="Calibri"/>
                          <a:cs typeface="Times New Roman"/>
                        </a:rPr>
                        <a:t>float(a</a:t>
                      </a:r>
                      <a:r>
                        <a:rPr lang="et-EE" sz="20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latin typeface="Calibri"/>
                          <a:ea typeface="Calibri"/>
                          <a:cs typeface="Times New Roman"/>
                        </a:rPr>
                        <a:t>teisendus reaalarvuks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latin typeface="Calibri"/>
                          <a:ea typeface="Calibri"/>
                          <a:cs typeface="Times New Roman"/>
                        </a:rPr>
                        <a:t>round(a, 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latin typeface="Calibri"/>
                          <a:ea typeface="Calibri"/>
                          <a:cs typeface="Times New Roman"/>
                        </a:rPr>
                        <a:t>ümardamine:  </a:t>
                      </a:r>
                      <a:r>
                        <a:rPr lang="et-EE" sz="2000" dirty="0" err="1">
                          <a:latin typeface="Calibri"/>
                          <a:ea typeface="Calibri"/>
                          <a:cs typeface="Times New Roman"/>
                        </a:rPr>
                        <a:t>round</a:t>
                      </a:r>
                      <a:r>
                        <a:rPr lang="et-EE" sz="2000" dirty="0">
                          <a:latin typeface="Calibri"/>
                          <a:ea typeface="Calibri"/>
                          <a:cs typeface="Times New Roman"/>
                        </a:rPr>
                        <a:t> (13.74615, 2) =  13.75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latin typeface="Calibri"/>
                          <a:ea typeface="Calibri"/>
                          <a:cs typeface="Times New Roman"/>
                        </a:rPr>
                        <a:t>trunc(x)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latin typeface="Calibri"/>
                          <a:ea typeface="Calibri"/>
                          <a:cs typeface="Times New Roman"/>
                        </a:rPr>
                        <a:t>täisosa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latin typeface="Calibri"/>
                          <a:ea typeface="Calibri"/>
                          <a:cs typeface="Times New Roman"/>
                        </a:rPr>
                        <a:t>ceil(x)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latin typeface="Calibri"/>
                          <a:ea typeface="Calibri"/>
                          <a:cs typeface="Times New Roman"/>
                        </a:rPr>
                        <a:t>vähim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t-EE" sz="4000" b="1" dirty="0" smtClean="0">
                <a:solidFill>
                  <a:srgbClr val="00B050"/>
                </a:solidFill>
              </a:rPr>
              <a:t>Stringid </a:t>
            </a:r>
            <a:r>
              <a:rPr lang="et-EE" sz="4000" dirty="0" smtClean="0">
                <a:solidFill>
                  <a:srgbClr val="00B050"/>
                </a:solidFill>
              </a:rPr>
              <a:t>(</a:t>
            </a:r>
            <a:r>
              <a:rPr lang="et-EE" sz="4000" b="1" dirty="0" smtClean="0">
                <a:solidFill>
                  <a:srgbClr val="00B050"/>
                </a:solidFill>
              </a:rPr>
              <a:t>sõned</a:t>
            </a:r>
            <a:r>
              <a:rPr lang="et-EE" sz="4000" dirty="0" smtClean="0">
                <a:solidFill>
                  <a:srgbClr val="00B050"/>
                </a:solidFill>
              </a:rPr>
              <a:t>)</a:t>
            </a:r>
            <a:r>
              <a:rPr lang="et-EE" sz="4000" b="1" dirty="0" smtClean="0">
                <a:solidFill>
                  <a:srgbClr val="00B050"/>
                </a:solidFill>
              </a:rPr>
              <a:t> ja </a:t>
            </a:r>
            <a:r>
              <a:rPr lang="et-EE" sz="4000" b="1" dirty="0" smtClean="0">
                <a:solidFill>
                  <a:srgbClr val="00B050"/>
                </a:solidFill>
              </a:rPr>
              <a:t>stringavaldised</a:t>
            </a:r>
            <a:endParaRPr lang="et-EE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052736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dirty="0" smtClean="0">
                <a:latin typeface="Arial" pitchFamily="34" charset="0"/>
                <a:cs typeface="Arial" pitchFamily="34" charset="0"/>
              </a:rPr>
              <a:t>String on </a:t>
            </a:r>
            <a:r>
              <a:rPr lang="et-EE" sz="2000" b="1" dirty="0" smtClean="0">
                <a:latin typeface="Arial" pitchFamily="34" charset="0"/>
                <a:cs typeface="Arial" pitchFamily="34" charset="0"/>
              </a:rPr>
              <a:t>järjestatud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märkide jada.</a:t>
            </a:r>
          </a:p>
          <a:p>
            <a:r>
              <a:rPr lang="et-EE" sz="2000" dirty="0" smtClean="0">
                <a:latin typeface="Arial" pitchFamily="34" charset="0"/>
                <a:cs typeface="Arial" pitchFamily="34" charset="0"/>
              </a:rPr>
              <a:t>    s = 'See on string' ; isik = "Juku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Naaskel”</a:t>
            </a:r>
            <a:endParaRPr lang="et-EE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700808"/>
          <a:ext cx="7272811" cy="1892790"/>
        </p:xfrm>
        <a:graphic>
          <a:graphicData uri="http://schemas.openxmlformats.org/drawingml/2006/table">
            <a:tbl>
              <a:tblPr/>
              <a:tblGrid>
                <a:gridCol w="559447"/>
                <a:gridCol w="559447"/>
                <a:gridCol w="559447"/>
                <a:gridCol w="559447"/>
                <a:gridCol w="559447"/>
                <a:gridCol w="559447"/>
                <a:gridCol w="559447"/>
                <a:gridCol w="559447"/>
                <a:gridCol w="559447"/>
                <a:gridCol w="559447"/>
                <a:gridCol w="559447"/>
                <a:gridCol w="559447"/>
                <a:gridCol w="559447"/>
              </a:tblGrid>
              <a:tr h="378042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33"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80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isik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739"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33"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378904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Numeratsioon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algab alati </a:t>
            </a:r>
            <a:r>
              <a:rPr lang="et-E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nullist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(0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). Funktsioon </a:t>
            </a:r>
            <a:r>
              <a:rPr lang="et-EE" b="1" dirty="0" err="1" smtClean="0">
                <a:latin typeface="Arial" pitchFamily="34" charset="0"/>
                <a:cs typeface="Arial" pitchFamily="34" charset="0"/>
              </a:rPr>
              <a:t>len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(string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) annab märkide arvu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stringis. </a:t>
            </a:r>
            <a:r>
              <a:rPr lang="et-EE" b="1" dirty="0" err="1" smtClean="0">
                <a:latin typeface="Arial" pitchFamily="34" charset="0"/>
                <a:cs typeface="Arial" pitchFamily="34" charset="0"/>
              </a:rPr>
              <a:t>len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('Juku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")  = &gt; 3;  </a:t>
            </a:r>
            <a:r>
              <a:rPr lang="et-EE" b="1" dirty="0" err="1" smtClean="0">
                <a:latin typeface="Arial" pitchFamily="34" charset="0"/>
                <a:cs typeface="Arial" pitchFamily="34" charset="0"/>
              </a:rPr>
              <a:t>len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(s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) =&gt;  13; </a:t>
            </a:r>
            <a:r>
              <a:rPr lang="et-EE" b="1" dirty="0" err="1" smtClean="0">
                <a:latin typeface="Arial" pitchFamily="34" charset="0"/>
                <a:cs typeface="Arial" pitchFamily="34" charset="0"/>
              </a:rPr>
              <a:t>len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(isik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) =&gt;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12</a:t>
            </a:r>
            <a:endParaRPr lang="et-EE" dirty="0" smtClean="0">
              <a:latin typeface="Arial" pitchFamily="34" charset="0"/>
              <a:cs typeface="Arial" pitchFamily="34" charset="0"/>
            </a:endParaRPr>
          </a:p>
          <a:p>
            <a:r>
              <a:rPr lang="et-EE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Viitamine </a:t>
            </a:r>
            <a:r>
              <a:rPr lang="et-EE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märkidele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:     </a:t>
            </a:r>
            <a:r>
              <a:rPr lang="et-EE" b="1" dirty="0" smtClean="0">
                <a:latin typeface="Arial" pitchFamily="34" charset="0"/>
                <a:cs typeface="Arial" pitchFamily="34" charset="0"/>
              </a:rPr>
              <a:t>nimi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et-EE" b="1" i="1" dirty="0" smtClean="0">
                <a:latin typeface="Arial" pitchFamily="34" charset="0"/>
                <a:cs typeface="Arial" pitchFamily="34" charset="0"/>
              </a:rPr>
              <a:t>indeks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]   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    s[0] =&gt; S, 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s[2] =&gt; e,  s[5] =&gt; n, 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isik[0] =&gt; J, 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isik[5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] =&gt; N, isik[11] =&gt; l 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501317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Stringi lõige </a:t>
            </a:r>
            <a:r>
              <a:rPr lang="et-EE" b="1" dirty="0" smtClean="0">
                <a:latin typeface="Arial" pitchFamily="34" charset="0"/>
                <a:cs typeface="Arial" pitchFamily="34" charset="0"/>
              </a:rPr>
              <a:t>nimi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et-EE" b="1" i="1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et-E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t-EE" b="1" i="1" dirty="0" smtClean="0">
                <a:latin typeface="Arial" pitchFamily="34" charset="0"/>
                <a:cs typeface="Arial" pitchFamily="34" charset="0"/>
              </a:rPr>
              <a:t> n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]. 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t-EE" b="1" i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- algus - kaasarvatud, </a:t>
            </a:r>
            <a:r>
              <a:rPr lang="et-EE" b="1" i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- lõpp - väljaarvatud  </a:t>
            </a:r>
          </a:p>
          <a:p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  s[0 : 3] =&gt; 'See', </a:t>
            </a:r>
            <a:r>
              <a:rPr lang="et-EE" sz="1600" dirty="0" smtClean="0">
                <a:solidFill>
                  <a:schemeClr val="dk1"/>
                </a:solidFill>
              </a:rPr>
              <a:t>   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s[4 : 6] =&gt; 'on', 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t-EE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s[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7 : ] =&gt;'' 'string', </a:t>
            </a:r>
            <a:r>
              <a:rPr lang="et-EE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s[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: 7] = &gt; 'See on 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‘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5657671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Stringe  saab </a:t>
            </a:r>
            <a:r>
              <a:rPr lang="et-E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liita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(ühendada) ja </a:t>
            </a:r>
            <a:r>
              <a:rPr lang="et-E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korrutada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(paljundada)</a:t>
            </a:r>
          </a:p>
          <a:p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   'Tere, ' </a:t>
            </a:r>
            <a:r>
              <a:rPr lang="et-E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isik[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: 4] </a:t>
            </a:r>
            <a:r>
              <a:rPr lang="et-E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'!' =&gt; 'Tere Juku!'   </a:t>
            </a:r>
          </a:p>
          <a:p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t-EE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isik[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: 4] </a:t>
            </a:r>
            <a:r>
              <a:rPr lang="et-E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' on ' </a:t>
            </a:r>
            <a:r>
              <a:rPr lang="et-E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et-E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'väga ' </a:t>
            </a:r>
            <a:r>
              <a:rPr lang="et-E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'tubli!' =&gt;  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'Juku on väga </a:t>
            </a:r>
            <a:r>
              <a:rPr lang="et-EE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väga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väga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tubli!'</a:t>
            </a:r>
            <a:endParaRPr lang="et-EE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t-EE" sz="3600" b="1" dirty="0" smtClean="0">
                <a:solidFill>
                  <a:srgbClr val="00B050"/>
                </a:solidFill>
              </a:rPr>
              <a:t>Stringid </a:t>
            </a:r>
            <a:r>
              <a:rPr lang="et-EE" sz="3600" b="1" dirty="0" smtClean="0">
                <a:solidFill>
                  <a:srgbClr val="00B050"/>
                </a:solidFill>
              </a:rPr>
              <a:t>ja stringavaldised (järg)</a:t>
            </a:r>
            <a:endParaRPr lang="et-EE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980728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NB! </a:t>
            </a:r>
            <a:r>
              <a:rPr lang="et-EE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Stringi väärtust saab muuta ainult tervikuna!</a:t>
            </a:r>
          </a:p>
          <a:p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  isik = 'Kalle´;  isik = s  - on võimalikud  </a:t>
            </a:r>
          </a:p>
          <a:p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  isik[0] = 'k' , </a:t>
            </a:r>
            <a:r>
              <a:rPr lang="et-EE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isik[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5 : ] = 'Kärmas' - annavad vea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!</a:t>
            </a:r>
            <a:endParaRPr lang="et-EE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55576" y="1988840"/>
          <a:ext cx="7848872" cy="1736192"/>
        </p:xfrm>
        <a:graphic>
          <a:graphicData uri="http://schemas.openxmlformats.org/drawingml/2006/table">
            <a:tbl>
              <a:tblPr/>
              <a:tblGrid>
                <a:gridCol w="2538596"/>
                <a:gridCol w="5310276"/>
              </a:tblGrid>
              <a:tr h="280031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Meetod</a:t>
                      </a:r>
                      <a:endParaRPr lang="et-EE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Selgitus</a:t>
                      </a:r>
                      <a:endParaRPr lang="et-EE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3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t-EE" sz="18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count</a:t>
                      </a:r>
                      <a:r>
                        <a:rPr lang="et-EE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t-EE" sz="1800" b="0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a_str</a:t>
                      </a:r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Loendab </a:t>
                      </a:r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alamstringi esinemise arvu stringis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35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t-EE" sz="18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find</a:t>
                      </a:r>
                      <a:r>
                        <a:rPr lang="et-EE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t-EE" sz="1800" b="0" i="1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a_str</a:t>
                      </a:r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Leiab </a:t>
                      </a:r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alamstringi (indeksi) alguse </a:t>
                      </a:r>
                      <a:r>
                        <a:rPr lang="et-EE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stringis</a:t>
                      </a:r>
                      <a:endParaRPr lang="et-EE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t-EE" sz="18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lower</a:t>
                      </a:r>
                      <a:r>
                        <a:rPr lang="et-EE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t-EE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(),  </a:t>
                      </a:r>
                      <a:r>
                        <a:rPr lang="et-EE" sz="18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upper</a:t>
                      </a:r>
                      <a:r>
                        <a:rPr lang="et-EE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Teise</a:t>
                      </a:r>
                      <a:r>
                        <a:rPr lang="et-EE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dab</a:t>
                      </a: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teksti </a:t>
                      </a:r>
                      <a:r>
                        <a:rPr lang="fi-FI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koopia</a:t>
                      </a:r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väike- </a:t>
                      </a:r>
                      <a:r>
                        <a:rPr lang="fi-FI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või</a:t>
                      </a:r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i-FI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suurtähtedeks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t-EE" sz="18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lstrip</a:t>
                      </a:r>
                      <a:r>
                        <a:rPr lang="et-EE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),</a:t>
                      </a:r>
                      <a:r>
                        <a:rPr lang="et-EE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t-EE" sz="18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rstrip</a:t>
                      </a:r>
                      <a:r>
                        <a:rPr lang="et-EE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),</a:t>
                      </a:r>
                      <a:r>
                        <a:rPr lang="et-EE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t-EE" sz="18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strip</a:t>
                      </a:r>
                      <a:r>
                        <a:rPr lang="et-EE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Eemaldab juhtsümbolid </a:t>
                      </a:r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vasakult, paremalt või kõik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31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t-EE" sz="18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split</a:t>
                      </a:r>
                      <a:r>
                        <a:rPr lang="et-EE" sz="18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Jagab </a:t>
                      </a:r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lause sõnadeks, moodustades loendi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3568" y="3933056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Escape-</a:t>
            </a:r>
            <a:r>
              <a:rPr lang="et-EE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sümbolid  </a:t>
            </a:r>
          </a:p>
          <a:p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Mittekuvatavad  </a:t>
            </a:r>
            <a:r>
              <a:rPr lang="et-EE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juhtsümbolid</a:t>
            </a:r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 Esitatakse </a:t>
            </a:r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teksti sees </a:t>
            </a:r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sümboli</a:t>
            </a:r>
            <a:r>
              <a:rPr lang="et-EE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\ </a:t>
            </a:r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järel. </a:t>
            </a:r>
            <a:endParaRPr lang="et-EE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Taolisi </a:t>
            </a:r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sümboleid on mitmeid, siin nimetame ainult paari:</a:t>
            </a:r>
          </a:p>
          <a:p>
            <a:r>
              <a:rPr lang="et-EE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\n</a:t>
            </a:r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- uus </a:t>
            </a:r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rida;  </a:t>
            </a:r>
            <a:r>
              <a:rPr lang="et-EE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\t</a:t>
            </a:r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tabuleerimine  </a:t>
            </a:r>
            <a:endParaRPr lang="et-EE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t-EE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print</a:t>
            </a:r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("</a:t>
            </a:r>
            <a:r>
              <a:rPr lang="et-EE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Igaüks</a:t>
            </a:r>
            <a:r>
              <a:rPr lang="et-EE" b="1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\n</a:t>
            </a:r>
            <a:r>
              <a:rPr lang="et-EE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uuele\</a:t>
            </a:r>
            <a:r>
              <a:rPr lang="et-EE" b="1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t-EE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reale</a:t>
            </a:r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"): iga </a:t>
            </a:r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sõna prinditakse eraldi reale  </a:t>
            </a:r>
          </a:p>
          <a:p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t-EE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print</a:t>
            </a:r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(x, "</a:t>
            </a:r>
            <a:r>
              <a:rPr lang="et-EE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\</a:t>
            </a:r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t", y, "</a:t>
            </a:r>
            <a:r>
              <a:rPr lang="et-EE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\</a:t>
            </a:r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t", z</a:t>
            </a:r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):        </a:t>
            </a:r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jäävad suuremad  </a:t>
            </a:r>
            <a:r>
              <a:rPr lang="et-EE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vahed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t-EE" sz="3600" b="1" dirty="0" smtClean="0"/>
              <a:t>Näited</a:t>
            </a:r>
            <a:endParaRPr lang="et-EE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340768"/>
            <a:ext cx="3096344" cy="427809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defRPr sz="1000"/>
            </a:pPr>
            <a:r>
              <a:rPr lang="et-EE" sz="1600" b="1" dirty="0" err="1" smtClean="0">
                <a:solidFill>
                  <a:srgbClr val="0000FF"/>
                </a:solidFill>
                <a:latin typeface="Arial"/>
                <a:cs typeface="Arial"/>
              </a:rPr>
              <a:t>def</a:t>
            </a:r>
            <a:r>
              <a:rPr lang="et-EE" sz="1600" b="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t-EE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kuva</a:t>
            </a:r>
            <a:r>
              <a:rPr lang="et-EE" sz="1600" dirty="0" err="1" smtClean="0">
                <a:solidFill>
                  <a:srgbClr val="000000"/>
                </a:solidFill>
                <a:latin typeface="Arial"/>
                <a:cs typeface="Arial"/>
              </a:rPr>
              <a:t>(tekst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):</a:t>
            </a:r>
          </a:p>
          <a:p>
            <a:pPr>
              <a:defRPr sz="1000"/>
            </a:pP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   n = </a:t>
            </a:r>
            <a:r>
              <a:rPr lang="et-EE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len</a:t>
            </a:r>
            <a:r>
              <a:rPr lang="et-EE" sz="1600" dirty="0" err="1" smtClean="0">
                <a:solidFill>
                  <a:srgbClr val="000000"/>
                </a:solidFill>
                <a:latin typeface="Arial"/>
                <a:cs typeface="Arial"/>
              </a:rPr>
              <a:t>(tekst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>
              <a:defRPr sz="1000"/>
            </a:pP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t-EE" sz="1600" b="1" dirty="0" err="1" smtClean="0">
                <a:solidFill>
                  <a:srgbClr val="0000FF"/>
                </a:solidFill>
                <a:latin typeface="Arial"/>
                <a:cs typeface="Arial"/>
              </a:rPr>
              <a:t>for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 i </a:t>
            </a:r>
            <a:r>
              <a:rPr lang="et-EE" sz="1600" b="1" dirty="0" err="1" smtClean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lang="et-EE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t-EE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range</a:t>
            </a:r>
            <a:r>
              <a:rPr lang="et-EE" sz="1600" dirty="0" err="1" smtClean="0">
                <a:solidFill>
                  <a:srgbClr val="000000"/>
                </a:solidFill>
                <a:latin typeface="Arial"/>
                <a:cs typeface="Arial"/>
              </a:rPr>
              <a:t>(n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):</a:t>
            </a:r>
          </a:p>
          <a:p>
            <a:pPr>
              <a:defRPr sz="1000"/>
            </a:pP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       </a:t>
            </a:r>
            <a:r>
              <a:rPr lang="et-EE" sz="1600" b="1" dirty="0" smtClean="0">
                <a:solidFill>
                  <a:srgbClr val="000000"/>
                </a:solidFill>
                <a:latin typeface="Arial"/>
                <a:cs typeface="Arial"/>
              </a:rPr>
              <a:t>print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 (i, </a:t>
            </a:r>
            <a:r>
              <a:rPr lang="et-EE" sz="1600" dirty="0" err="1" smtClean="0">
                <a:solidFill>
                  <a:srgbClr val="000000"/>
                </a:solidFill>
                <a:latin typeface="Arial"/>
                <a:cs typeface="Arial"/>
              </a:rPr>
              <a:t>tekst[i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])</a:t>
            </a:r>
          </a:p>
          <a:p>
            <a:pPr>
              <a:defRPr sz="1000"/>
            </a:pPr>
            <a:endParaRPr lang="et-EE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 sz="1000"/>
            </a:pPr>
            <a:r>
              <a:rPr lang="et-EE" sz="1600" b="1" dirty="0" err="1" smtClean="0">
                <a:solidFill>
                  <a:srgbClr val="0000FF"/>
                </a:solidFill>
                <a:latin typeface="Arial"/>
                <a:cs typeface="Arial"/>
              </a:rPr>
              <a:t>def</a:t>
            </a:r>
            <a:r>
              <a:rPr lang="et-EE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t-EE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tagurpidi</a:t>
            </a:r>
            <a:r>
              <a:rPr lang="et-EE" sz="1600" dirty="0" err="1" smtClean="0">
                <a:solidFill>
                  <a:srgbClr val="000000"/>
                </a:solidFill>
                <a:latin typeface="Arial"/>
                <a:cs typeface="Arial"/>
              </a:rPr>
              <a:t>(tekst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):</a:t>
            </a:r>
          </a:p>
          <a:p>
            <a:pPr>
              <a:defRPr sz="1000"/>
            </a:pP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   n = </a:t>
            </a:r>
            <a:r>
              <a:rPr lang="et-EE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len</a:t>
            </a:r>
            <a:r>
              <a:rPr lang="et-EE" sz="1600" dirty="0" err="1" smtClean="0">
                <a:solidFill>
                  <a:srgbClr val="000000"/>
                </a:solidFill>
                <a:latin typeface="Arial"/>
                <a:cs typeface="Arial"/>
              </a:rPr>
              <a:t>(tekst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)   </a:t>
            </a:r>
          </a:p>
          <a:p>
            <a:pPr>
              <a:defRPr sz="1000"/>
            </a:pP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t-EE" sz="1600" dirty="0" err="1" smtClean="0">
                <a:solidFill>
                  <a:srgbClr val="000000"/>
                </a:solidFill>
                <a:latin typeface="Arial"/>
                <a:cs typeface="Arial"/>
              </a:rPr>
              <a:t>t_tekst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 = 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"“;  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nr = n - 1</a:t>
            </a:r>
          </a:p>
          <a:p>
            <a:pPr>
              <a:defRPr sz="1000"/>
            </a:pPr>
            <a:r>
              <a:rPr lang="et-EE" sz="1600" b="1" dirty="0" smtClean="0">
                <a:solidFill>
                  <a:srgbClr val="0000FF"/>
                </a:solidFill>
                <a:latin typeface="Arial"/>
                <a:cs typeface="Arial"/>
              </a:rPr>
              <a:t>   </a:t>
            </a:r>
            <a:r>
              <a:rPr lang="et-EE" sz="1600" b="1" dirty="0" err="1" smtClean="0">
                <a:solidFill>
                  <a:srgbClr val="0000FF"/>
                </a:solidFill>
                <a:latin typeface="Arial"/>
                <a:cs typeface="Arial"/>
              </a:rPr>
              <a:t>for</a:t>
            </a:r>
            <a:r>
              <a:rPr lang="et-EE" sz="1600" b="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i </a:t>
            </a:r>
            <a:r>
              <a:rPr lang="et-EE" sz="1600" b="1" dirty="0" err="1" smtClean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lang="et-EE" sz="1600" b="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t-EE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range</a:t>
            </a:r>
            <a:r>
              <a:rPr lang="et-EE" sz="1600" dirty="0" err="1" smtClean="0">
                <a:solidFill>
                  <a:srgbClr val="000000"/>
                </a:solidFill>
                <a:latin typeface="Arial"/>
                <a:cs typeface="Arial"/>
              </a:rPr>
              <a:t>(n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):</a:t>
            </a:r>
          </a:p>
          <a:p>
            <a:pPr>
              <a:defRPr sz="1000"/>
            </a:pP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       </a:t>
            </a:r>
            <a:r>
              <a:rPr lang="et-EE" sz="1600" dirty="0" err="1" smtClean="0">
                <a:solidFill>
                  <a:srgbClr val="000000"/>
                </a:solidFill>
                <a:latin typeface="Arial"/>
                <a:cs typeface="Arial"/>
              </a:rPr>
              <a:t>t_tekst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 = </a:t>
            </a:r>
            <a:r>
              <a:rPr lang="et-EE" sz="1600" dirty="0" err="1" smtClean="0">
                <a:solidFill>
                  <a:srgbClr val="000000"/>
                </a:solidFill>
                <a:latin typeface="Arial"/>
                <a:cs typeface="Arial"/>
              </a:rPr>
              <a:t>t_tekst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 + </a:t>
            </a:r>
            <a:r>
              <a:rPr lang="et-EE" sz="1600" dirty="0" err="1" smtClean="0">
                <a:solidFill>
                  <a:srgbClr val="000000"/>
                </a:solidFill>
                <a:latin typeface="Arial"/>
                <a:cs typeface="Arial"/>
              </a:rPr>
              <a:t>tekst[nr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]</a:t>
            </a:r>
          </a:p>
          <a:p>
            <a:pPr>
              <a:defRPr sz="1000"/>
            </a:pP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       nr = </a:t>
            </a:r>
            <a:r>
              <a:rPr lang="et-EE" sz="1600" dirty="0" err="1" smtClean="0">
                <a:solidFill>
                  <a:srgbClr val="000000"/>
                </a:solidFill>
                <a:latin typeface="Arial"/>
                <a:cs typeface="Arial"/>
              </a:rPr>
              <a:t>nr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 - 1</a:t>
            </a:r>
          </a:p>
          <a:p>
            <a:pPr>
              <a:defRPr sz="1000"/>
            </a:pPr>
            <a:r>
              <a:rPr lang="et-EE" sz="1600" b="1" dirty="0" smtClean="0">
                <a:solidFill>
                  <a:srgbClr val="0000FF"/>
                </a:solidFill>
                <a:latin typeface="Arial"/>
                <a:cs typeface="Arial"/>
              </a:rPr>
              <a:t>   </a:t>
            </a:r>
            <a:r>
              <a:rPr lang="et-EE" sz="1600" b="1" dirty="0" err="1" smtClean="0">
                <a:solidFill>
                  <a:srgbClr val="0000FF"/>
                </a:solidFill>
                <a:latin typeface="Arial"/>
                <a:cs typeface="Arial"/>
              </a:rPr>
              <a:t>return</a:t>
            </a:r>
            <a:r>
              <a:rPr lang="et-EE" sz="1600" b="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t-EE" sz="1600" dirty="0" err="1" smtClean="0">
                <a:solidFill>
                  <a:srgbClr val="000000"/>
                </a:solidFill>
                <a:latin typeface="Arial"/>
                <a:cs typeface="Arial"/>
              </a:rPr>
              <a:t>t_tekst</a:t>
            </a:r>
            <a:endParaRPr lang="et-EE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 sz="1000"/>
            </a:pPr>
            <a:endParaRPr lang="et-EE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 sz="1000"/>
            </a:pP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x 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= </a:t>
            </a:r>
            <a:r>
              <a:rPr lang="et-EE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input</a:t>
            </a:r>
            <a:r>
              <a:rPr lang="et-EE" sz="1600" dirty="0" err="1" smtClean="0">
                <a:solidFill>
                  <a:srgbClr val="000000"/>
                </a:solidFill>
                <a:latin typeface="Arial"/>
                <a:cs typeface="Arial"/>
              </a:rPr>
              <a:t>("anna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 tekst =&gt; ")</a:t>
            </a:r>
          </a:p>
          <a:p>
            <a:pPr>
              <a:defRPr sz="1000"/>
            </a:pPr>
            <a:r>
              <a:rPr lang="et-EE" sz="1600" b="1" dirty="0" smtClean="0">
                <a:solidFill>
                  <a:srgbClr val="000000"/>
                </a:solidFill>
                <a:latin typeface="Arial"/>
                <a:cs typeface="Arial"/>
              </a:rPr>
              <a:t>kuva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 (x)</a:t>
            </a:r>
          </a:p>
          <a:p>
            <a:pPr>
              <a:defRPr sz="1000"/>
            </a:pPr>
            <a:r>
              <a:rPr lang="et-EE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print</a:t>
            </a:r>
            <a:r>
              <a:rPr lang="et-EE" sz="1600" dirty="0" err="1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>
              <a:defRPr sz="1000"/>
            </a:pPr>
            <a:r>
              <a:rPr lang="et-EE" sz="1600" b="1" dirty="0" smtClean="0">
                <a:solidFill>
                  <a:srgbClr val="000000"/>
                </a:solidFill>
                <a:latin typeface="Arial"/>
                <a:cs typeface="Arial"/>
              </a:rPr>
              <a:t>kuva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t-EE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tagurpidi</a:t>
            </a:r>
            <a:r>
              <a:rPr lang="et-EE" sz="1600" dirty="0" err="1" smtClean="0">
                <a:solidFill>
                  <a:srgbClr val="000000"/>
                </a:solidFill>
                <a:latin typeface="Arial"/>
                <a:cs typeface="Arial"/>
              </a:rPr>
              <a:t>(x</a:t>
            </a:r>
            <a:r>
              <a:rPr lang="et-EE" sz="1600" dirty="0" smtClean="0">
                <a:solidFill>
                  <a:srgbClr val="000000"/>
                </a:solidFill>
                <a:latin typeface="Arial"/>
                <a:cs typeface="Arial"/>
              </a:rPr>
              <a:t>))</a:t>
            </a:r>
            <a:endParaRPr lang="et-EE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1340768"/>
            <a:ext cx="4176464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t-EE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def</a:t>
            </a:r>
            <a:r>
              <a:rPr lang="et-EE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b="1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on_palindrom</a:t>
            </a:r>
            <a:r>
              <a:rPr lang="et-EE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(tekst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):</a:t>
            </a:r>
          </a:p>
          <a:p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  i = 0; j = </a:t>
            </a:r>
            <a:r>
              <a:rPr lang="et-EE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len</a:t>
            </a:r>
            <a:r>
              <a:rPr lang="et-EE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(tekst)-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1</a:t>
            </a:r>
          </a:p>
          <a:p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t-EE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while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i &lt; j:</a:t>
            </a:r>
          </a:p>
          <a:p>
            <a:r>
              <a:rPr lang="et-EE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t-EE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t-EE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tekst[i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] != </a:t>
            </a:r>
            <a:r>
              <a:rPr lang="et-EE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tekst[j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]:</a:t>
            </a:r>
          </a:p>
          <a:p>
            <a:r>
              <a:rPr lang="et-EE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t-EE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t-EE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False</a:t>
            </a:r>
            <a:endParaRPr lang="et-EE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     i = i + 1; j = j - 1</a:t>
            </a:r>
          </a:p>
          <a:p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t-EE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return</a:t>
            </a:r>
            <a:r>
              <a:rPr lang="et-EE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True</a:t>
            </a:r>
            <a:endParaRPr lang="et-EE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et-EE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t-EE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print 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t-EE" b="1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on_palindrom</a:t>
            </a:r>
            <a:r>
              <a:rPr lang="et-EE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('kirik</a:t>
            </a:r>
            <a:r>
              <a:rPr lang="et-EE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'))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t-EE" sz="3600" b="1" dirty="0" smtClean="0"/>
              <a:t>Võrdlused ja </a:t>
            </a:r>
            <a:r>
              <a:rPr lang="et-EE" sz="3600" b="1" dirty="0" smtClean="0"/>
              <a:t>loogikaavaldised</a:t>
            </a:r>
            <a:endParaRPr lang="et-EE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908720"/>
            <a:ext cx="813690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t-EE" b="1" dirty="0" smtClean="0">
                <a:latin typeface="Arial" pitchFamily="34" charset="0"/>
                <a:cs typeface="Arial" pitchFamily="34" charset="0"/>
              </a:rPr>
              <a:t>Võrdlus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loogikaavaldise erijuht, esitakse kujul</a:t>
            </a:r>
            <a:endParaRPr lang="et-EE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</a:pPr>
            <a:r>
              <a:rPr lang="et-EE" sz="2000" i="1" dirty="0" smtClean="0">
                <a:latin typeface="Arial" pitchFamily="34" charset="0"/>
                <a:cs typeface="Arial" pitchFamily="34" charset="0"/>
              </a:rPr>
              <a:t>avaldis1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sz="2000" b="1" i="1" dirty="0" smtClean="0">
                <a:latin typeface="Arial" pitchFamily="34" charset="0"/>
                <a:cs typeface="Arial" pitchFamily="34" charset="0"/>
              </a:rPr>
              <a:t>tehtesümbol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sz="2000" i="1" dirty="0" smtClean="0">
                <a:latin typeface="Arial" pitchFamily="34" charset="0"/>
                <a:cs typeface="Arial" pitchFamily="34" charset="0"/>
              </a:rPr>
              <a:t>avaldis2</a:t>
            </a:r>
            <a:endParaRPr lang="et-EE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t-EE" b="1" i="1" dirty="0" smtClean="0">
                <a:latin typeface="Arial" pitchFamily="34" charset="0"/>
                <a:cs typeface="Arial" pitchFamily="34" charset="0"/>
              </a:rPr>
              <a:t>tehtesümbolid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(operaatorid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):  </a:t>
            </a:r>
            <a:r>
              <a:rPr lang="et-EE" b="1" dirty="0" smtClean="0">
                <a:latin typeface="Arial" pitchFamily="34" charset="0"/>
                <a:cs typeface="Arial" pitchFamily="34" charset="0"/>
              </a:rPr>
              <a:t>==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t-EE" b="1" dirty="0" smtClean="0">
                <a:latin typeface="Arial" pitchFamily="34" charset="0"/>
                <a:cs typeface="Arial" pitchFamily="34" charset="0"/>
              </a:rPr>
              <a:t>!=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t-EE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t-EE" b="1" dirty="0" smtClean="0">
                <a:latin typeface="Arial" pitchFamily="34" charset="0"/>
                <a:cs typeface="Arial" pitchFamily="34" charset="0"/>
              </a:rPr>
              <a:t>&lt;=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t-EE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t-EE" b="1" dirty="0" smtClean="0">
                <a:latin typeface="Arial" pitchFamily="34" charset="0"/>
                <a:cs typeface="Arial" pitchFamily="34" charset="0"/>
              </a:rPr>
              <a:t>&gt;=</a:t>
            </a:r>
            <a:endParaRPr lang="et-EE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t-EE" i="1" dirty="0" smtClean="0">
                <a:latin typeface="Arial" pitchFamily="34" charset="0"/>
                <a:cs typeface="Arial" pitchFamily="34" charset="0"/>
              </a:rPr>
              <a:t>avaldis1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ja </a:t>
            </a:r>
            <a:r>
              <a:rPr lang="et-EE" i="1" dirty="0" smtClean="0">
                <a:latin typeface="Arial" pitchFamily="34" charset="0"/>
                <a:cs typeface="Arial" pitchFamily="34" charset="0"/>
              </a:rPr>
              <a:t>avaldis2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on arv- või stringavaldised. Ühes võrdluses esinevad avaldised peavad kuuluma samasse liiki. Võrdluse tulemiks on alati tõeväärtus </a:t>
            </a:r>
            <a:r>
              <a:rPr lang="fi-FI" b="1" dirty="0" err="1" smtClean="0">
                <a:latin typeface="Arial" pitchFamily="34" charset="0"/>
                <a:cs typeface="Arial" pitchFamily="34" charset="0"/>
              </a:rPr>
              <a:t>True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või </a:t>
            </a:r>
            <a:r>
              <a:rPr lang="fi-FI" b="1" dirty="0" err="1" smtClean="0">
                <a:latin typeface="Arial" pitchFamily="34" charset="0"/>
                <a:cs typeface="Arial" pitchFamily="34" charset="0"/>
              </a:rPr>
              <a:t>False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t-EE" b="1" dirty="0" smtClean="0">
                <a:latin typeface="Arial" pitchFamily="34" charset="0"/>
                <a:cs typeface="Arial" pitchFamily="34" charset="0"/>
              </a:rPr>
              <a:t>NB</a:t>
            </a:r>
            <a:r>
              <a:rPr lang="et-EE" b="1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Stringide võrdlemisel eristatakse suur- ja väiketähti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!</a:t>
            </a:r>
            <a:endParaRPr lang="et-E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645024"/>
            <a:ext cx="8064896" cy="3002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t-EE" b="1" dirty="0" smtClean="0">
                <a:latin typeface="Arial" pitchFamily="34" charset="0"/>
                <a:cs typeface="Arial" pitchFamily="34" charset="0"/>
              </a:rPr>
              <a:t>Loogikaavaldise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üldkuju on järgmine:</a:t>
            </a:r>
          </a:p>
          <a:p>
            <a:pPr lvl="2">
              <a:lnSpc>
                <a:spcPct val="150000"/>
              </a:lnSpc>
            </a:pPr>
            <a:r>
              <a:rPr lang="et-EE" sz="2000" i="1" dirty="0" smtClean="0">
                <a:latin typeface="Arial" pitchFamily="34" charset="0"/>
                <a:cs typeface="Arial" pitchFamily="34" charset="0"/>
              </a:rPr>
              <a:t>avaldis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sz="2000" b="1" dirty="0" smtClean="0">
                <a:latin typeface="Arial" pitchFamily="34" charset="0"/>
                <a:cs typeface="Arial" pitchFamily="34" charset="0"/>
              </a:rPr>
              <a:t>LTS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sz="2000" i="1" dirty="0" smtClean="0">
                <a:latin typeface="Arial" pitchFamily="34" charset="0"/>
                <a:cs typeface="Arial" pitchFamily="34" charset="0"/>
              </a:rPr>
              <a:t>avaldis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t-EE" sz="2000" b="1" dirty="0" smtClean="0">
                <a:latin typeface="Arial" pitchFamily="34" charset="0"/>
                <a:cs typeface="Arial" pitchFamily="34" charset="0"/>
              </a:rPr>
              <a:t>LTS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sz="2000" i="1" dirty="0" smtClean="0">
                <a:latin typeface="Arial" pitchFamily="34" charset="0"/>
                <a:cs typeface="Arial" pitchFamily="34" charset="0"/>
              </a:rPr>
              <a:t>avaldis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] …</a:t>
            </a:r>
            <a:endParaRPr lang="et-EE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t-EE" i="1" dirty="0" smtClean="0">
                <a:latin typeface="Arial" pitchFamily="34" charset="0"/>
                <a:cs typeface="Arial" pitchFamily="34" charset="0"/>
              </a:rPr>
              <a:t>avaldis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võrdlus või loogikaavaldis ja </a:t>
            </a:r>
            <a:r>
              <a:rPr lang="et-EE" b="1" dirty="0" smtClean="0">
                <a:latin typeface="Arial" pitchFamily="34" charset="0"/>
                <a:cs typeface="Arial" pitchFamily="34" charset="0"/>
              </a:rPr>
              <a:t>LTS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loogikatehte operaator. Peamised loogikaoperaatorid on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ja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not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. Nende tähendused on:</a:t>
            </a:r>
          </a:p>
          <a:p>
            <a:pPr>
              <a:lnSpc>
                <a:spcPct val="150000"/>
              </a:lnSpc>
            </a:pPr>
            <a:r>
              <a:rPr lang="fi-FI" b="1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– või: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fi-FI" b="1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b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tõene (</a:t>
            </a:r>
            <a:r>
              <a:rPr lang="fi-FI" b="1" dirty="0" err="1" smtClean="0">
                <a:latin typeface="Arial" pitchFamily="34" charset="0"/>
                <a:cs typeface="Arial" pitchFamily="34" charset="0"/>
              </a:rPr>
              <a:t>True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), kui vähemalt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üks väärtus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tõene</a:t>
            </a:r>
            <a:endParaRPr lang="et-EE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i-FI" b="1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jaa </a:t>
            </a:r>
            <a:r>
              <a:rPr lang="fi-FI" b="1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b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tõene (</a:t>
            </a:r>
            <a:r>
              <a:rPr lang="fi-FI" b="1" dirty="0" err="1" smtClean="0">
                <a:latin typeface="Arial" pitchFamily="34" charset="0"/>
                <a:cs typeface="Arial" pitchFamily="34" charset="0"/>
              </a:rPr>
              <a:t>True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siis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, kui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mõlemad väärtused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tõesed</a:t>
            </a:r>
            <a:endParaRPr lang="et-EE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i-FI" b="1" dirty="0" err="1" smtClean="0">
                <a:latin typeface="Arial" pitchFamily="34" charset="0"/>
                <a:cs typeface="Arial" pitchFamily="34" charset="0"/>
              </a:rPr>
              <a:t>not</a:t>
            </a:r>
            <a:r>
              <a:rPr lang="fi-FI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– mitte: </a:t>
            </a:r>
            <a:r>
              <a:rPr lang="fi-FI" b="1" dirty="0" err="1" smtClean="0">
                <a:latin typeface="Arial" pitchFamily="34" charset="0"/>
                <a:cs typeface="Arial" pitchFamily="34" charset="0"/>
              </a:rPr>
              <a:t>not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a tulem on tõene (</a:t>
            </a:r>
            <a:r>
              <a:rPr lang="fi-FI" b="1" dirty="0" err="1" smtClean="0">
                <a:latin typeface="Arial" pitchFamily="34" charset="0"/>
                <a:cs typeface="Arial" pitchFamily="34" charset="0"/>
              </a:rPr>
              <a:t>True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) siis, kui a väärtus on väär (</a:t>
            </a:r>
            <a:r>
              <a:rPr lang="fi-FI" b="1" dirty="0" err="1" smtClean="0">
                <a:latin typeface="Arial" pitchFamily="34" charset="0"/>
                <a:cs typeface="Arial" pitchFamily="34" charset="0"/>
              </a:rPr>
              <a:t>False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)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1132</Words>
  <Application>Microsoft Office PowerPoint</Application>
  <PresentationFormat>On-screen Show (4:3)</PresentationFormat>
  <Paragraphs>194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Avaldised</vt:lpstr>
      <vt:lpstr>Avaldiste struktuur ja põhielemendid</vt:lpstr>
      <vt:lpstr>Arvavaldised</vt:lpstr>
      <vt:lpstr>Matemaatikafunktsioonid</vt:lpstr>
      <vt:lpstr>Teisendusfunktsioonid</vt:lpstr>
      <vt:lpstr>Stringid (sõned) ja stringavaldised</vt:lpstr>
      <vt:lpstr>Stringid ja stringavaldised (järg)</vt:lpstr>
      <vt:lpstr>Näited</vt:lpstr>
      <vt:lpstr>Võrdlused ja loogikaavaldised</vt:lpstr>
    </vt:vector>
  </TitlesOfParts>
  <Company>Tallinn University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Avaldised</dc:title>
  <dc:creator>laptop</dc:creator>
  <cp:lastModifiedBy>laptop</cp:lastModifiedBy>
  <cp:revision>42</cp:revision>
  <dcterms:created xsi:type="dcterms:W3CDTF">2014-10-31T15:28:38Z</dcterms:created>
  <dcterms:modified xsi:type="dcterms:W3CDTF">2014-11-01T21:13:11Z</dcterms:modified>
</cp:coreProperties>
</file>