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64" r:id="rId5"/>
    <p:sldId id="265" r:id="rId6"/>
    <p:sldId id="260" r:id="rId7"/>
    <p:sldId id="261" r:id="rId8"/>
    <p:sldId id="262" r:id="rId9"/>
    <p:sldId id="268" r:id="rId10"/>
    <p:sldId id="267" r:id="rId11"/>
    <p:sldId id="266" r:id="rId12"/>
    <p:sldId id="269" r:id="rId13"/>
    <p:sldId id="270" r:id="rId14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BF29E0-A82B-4DDD-9425-3611F7D9F24C}" type="datetimeFigureOut">
              <a:rPr lang="et-EE" smtClean="0"/>
              <a:t>4.11.2014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51C472-C2C9-4D9E-8833-CBC8242FDBD6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51C472-C2C9-4D9E-8833-CBC8242FDBD6}" type="slidenum">
              <a:rPr lang="et-EE" smtClean="0"/>
              <a:t>9</a:t>
            </a:fld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E533D-035E-4159-8E41-6F3BAB721F77}" type="datetimeFigureOut">
              <a:rPr lang="et-EE" smtClean="0"/>
              <a:pPr/>
              <a:t>4.11.2014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78E3-468D-4F9F-9B16-5B2C056A530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E533D-035E-4159-8E41-6F3BAB721F77}" type="datetimeFigureOut">
              <a:rPr lang="et-EE" smtClean="0"/>
              <a:pPr/>
              <a:t>4.11.2014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78E3-468D-4F9F-9B16-5B2C056A530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E533D-035E-4159-8E41-6F3BAB721F77}" type="datetimeFigureOut">
              <a:rPr lang="et-EE" smtClean="0"/>
              <a:pPr/>
              <a:t>4.11.2014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78E3-468D-4F9F-9B16-5B2C056A530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E533D-035E-4159-8E41-6F3BAB721F77}" type="datetimeFigureOut">
              <a:rPr lang="et-EE" smtClean="0"/>
              <a:pPr/>
              <a:t>4.11.2014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78E3-468D-4F9F-9B16-5B2C056A530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E533D-035E-4159-8E41-6F3BAB721F77}" type="datetimeFigureOut">
              <a:rPr lang="et-EE" smtClean="0"/>
              <a:pPr/>
              <a:t>4.11.2014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78E3-468D-4F9F-9B16-5B2C056A530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E533D-035E-4159-8E41-6F3BAB721F77}" type="datetimeFigureOut">
              <a:rPr lang="et-EE" smtClean="0"/>
              <a:pPr/>
              <a:t>4.11.2014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78E3-468D-4F9F-9B16-5B2C056A530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E533D-035E-4159-8E41-6F3BAB721F77}" type="datetimeFigureOut">
              <a:rPr lang="et-EE" smtClean="0"/>
              <a:pPr/>
              <a:t>4.11.2014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78E3-468D-4F9F-9B16-5B2C056A530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E533D-035E-4159-8E41-6F3BAB721F77}" type="datetimeFigureOut">
              <a:rPr lang="et-EE" smtClean="0"/>
              <a:pPr/>
              <a:t>4.11.2014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78E3-468D-4F9F-9B16-5B2C056A530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E533D-035E-4159-8E41-6F3BAB721F77}" type="datetimeFigureOut">
              <a:rPr lang="et-EE" smtClean="0"/>
              <a:pPr/>
              <a:t>4.11.2014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78E3-468D-4F9F-9B16-5B2C056A530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E533D-035E-4159-8E41-6F3BAB721F77}" type="datetimeFigureOut">
              <a:rPr lang="et-EE" smtClean="0"/>
              <a:pPr/>
              <a:t>4.11.2014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78E3-468D-4F9F-9B16-5B2C056A530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E533D-035E-4159-8E41-6F3BAB721F77}" type="datetimeFigureOut">
              <a:rPr lang="et-EE" smtClean="0"/>
              <a:pPr/>
              <a:t>4.11.2014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F78E3-468D-4F9F-9B16-5B2C056A5301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E533D-035E-4159-8E41-6F3BAB721F77}" type="datetimeFigureOut">
              <a:rPr lang="et-EE" smtClean="0"/>
              <a:pPr/>
              <a:t>4.11.2014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F78E3-468D-4F9F-9B16-5B2C056A5301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t-EE" b="1" dirty="0" smtClean="0">
                <a:solidFill>
                  <a:srgbClr val="0033CC"/>
                </a:solidFill>
              </a:rPr>
              <a:t>Andmed </a:t>
            </a:r>
            <a:r>
              <a:rPr lang="et-EE" b="1" dirty="0" err="1" smtClean="0">
                <a:solidFill>
                  <a:srgbClr val="0033CC"/>
                </a:solidFill>
              </a:rPr>
              <a:t>Pythonis</a:t>
            </a:r>
            <a:endParaRPr lang="et-EE" b="1" dirty="0">
              <a:solidFill>
                <a:srgbClr val="0033CC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t-EE" sz="3600" b="1" dirty="0" smtClean="0">
                <a:solidFill>
                  <a:srgbClr val="0033CC"/>
                </a:solidFill>
              </a:rPr>
              <a:t>Väärtuste </a:t>
            </a:r>
            <a:r>
              <a:rPr lang="et-EE" sz="3600" b="1" dirty="0" smtClean="0">
                <a:solidFill>
                  <a:srgbClr val="0033CC"/>
                </a:solidFill>
              </a:rPr>
              <a:t>väljastamine</a:t>
            </a:r>
            <a:endParaRPr lang="et-EE" sz="3600" b="1" dirty="0">
              <a:solidFill>
                <a:srgbClr val="0033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052736"/>
            <a:ext cx="82809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200" dirty="0" smtClean="0"/>
              <a:t>Siin vaadeldakse lihtsamaid võimalusi andmete väljastamiseks ekraanile (Shelli aknasse) ning sisestamiseks klaviatuurilt</a:t>
            </a:r>
            <a:endParaRPr lang="et-EE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841629"/>
            <a:ext cx="8280920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t-EE" sz="2200" dirty="0" smtClean="0"/>
              <a:t>Andmete väljastamiseks Shelli aknasse saab kasutada funktsiooni </a:t>
            </a:r>
          </a:p>
          <a:p>
            <a:pPr lvl="1">
              <a:lnSpc>
                <a:spcPct val="150000"/>
              </a:lnSpc>
            </a:pPr>
            <a:r>
              <a:rPr lang="et-EE" sz="2800" b="1" dirty="0" smtClean="0"/>
              <a:t>print</a:t>
            </a:r>
            <a:r>
              <a:rPr lang="et-EE" sz="2800" dirty="0" smtClean="0"/>
              <a:t> (</a:t>
            </a:r>
            <a:r>
              <a:rPr lang="et-EE" sz="2200" dirty="0" smtClean="0"/>
              <a:t> väärtus, …, [</a:t>
            </a:r>
            <a:r>
              <a:rPr lang="et-EE" sz="2200" b="1" dirty="0" smtClean="0"/>
              <a:t>end</a:t>
            </a:r>
            <a:r>
              <a:rPr lang="et-EE" sz="2200" dirty="0" smtClean="0"/>
              <a:t> = ‘  ‘])</a:t>
            </a:r>
          </a:p>
          <a:p>
            <a:pPr>
              <a:lnSpc>
                <a:spcPct val="150000"/>
              </a:lnSpc>
            </a:pPr>
            <a:r>
              <a:rPr lang="et-EE" sz="2200" dirty="0" smtClean="0"/>
              <a:t>Väärtuste arv võib olla suvaline, need võivad olla konstandid, muutujad, avaldised, loendid jm . Väärtuste vahele jäetakse tühik. Mittekohus-tuslik element </a:t>
            </a:r>
            <a:r>
              <a:rPr lang="et-EE" sz="2200" b="1" dirty="0" smtClean="0"/>
              <a:t>end</a:t>
            </a:r>
            <a:r>
              <a:rPr lang="et-EE" sz="2200" dirty="0" smtClean="0"/>
              <a:t> = ‘  ‘, määrab, et üleminekut uuele reale ei  toimu.</a:t>
            </a:r>
          </a:p>
          <a:p>
            <a:pPr lvl="1">
              <a:lnSpc>
                <a:spcPct val="150000"/>
              </a:lnSpc>
            </a:pPr>
            <a:r>
              <a:rPr lang="et-EE" sz="2200" dirty="0" smtClean="0"/>
              <a:t> </a:t>
            </a:r>
            <a:r>
              <a:rPr lang="et-EE" sz="2200" b="1" dirty="0" smtClean="0"/>
              <a:t>print</a:t>
            </a:r>
            <a:r>
              <a:rPr lang="et-EE" sz="2200" dirty="0" smtClean="0"/>
              <a:t> (“Summa=“, S, “keskmine=“, S / n)</a:t>
            </a:r>
            <a:endParaRPr lang="et-EE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0106"/>
          </a:xfrm>
        </p:spPr>
        <p:txBody>
          <a:bodyPr>
            <a:normAutofit/>
          </a:bodyPr>
          <a:lstStyle/>
          <a:p>
            <a:r>
              <a:rPr lang="et-EE" sz="3600" b="1" dirty="0" smtClean="0">
                <a:solidFill>
                  <a:srgbClr val="0033CC"/>
                </a:solidFill>
              </a:rPr>
              <a:t>Väärtuste </a:t>
            </a:r>
            <a:r>
              <a:rPr lang="et-EE" sz="3600" b="1" dirty="0" smtClean="0">
                <a:solidFill>
                  <a:srgbClr val="0033CC"/>
                </a:solidFill>
              </a:rPr>
              <a:t>sisestamine</a:t>
            </a:r>
            <a:endParaRPr lang="et-EE" sz="3600" b="1" dirty="0">
              <a:solidFill>
                <a:srgbClr val="0033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908720"/>
            <a:ext cx="8496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200" dirty="0" smtClean="0"/>
              <a:t>Siin vaadeldakse lihtsamaid võimalusi andmete sisestamiseks klaviatuurilt</a:t>
            </a:r>
            <a:endParaRPr lang="et-EE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412776"/>
            <a:ext cx="849694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t-EE" sz="2200" b="1" dirty="0" smtClean="0"/>
              <a:t>Andmete sisestamiseks </a:t>
            </a:r>
            <a:r>
              <a:rPr lang="et-EE" sz="2200" dirty="0" smtClean="0"/>
              <a:t>tavaliselt kasutatakse taolist omistamislauset</a:t>
            </a:r>
          </a:p>
          <a:p>
            <a:pPr>
              <a:lnSpc>
                <a:spcPct val="150000"/>
              </a:lnSpc>
            </a:pPr>
            <a:r>
              <a:rPr lang="et-EE" sz="2200" dirty="0" smtClean="0"/>
              <a:t> 	</a:t>
            </a:r>
            <a:r>
              <a:rPr lang="et-EE" sz="2200" b="1" i="1" dirty="0" smtClean="0"/>
              <a:t>muutuja</a:t>
            </a:r>
            <a:r>
              <a:rPr lang="et-EE" sz="2200" dirty="0" smtClean="0"/>
              <a:t> = </a:t>
            </a:r>
            <a:r>
              <a:rPr lang="et-EE" sz="2800" b="1" dirty="0" err="1" smtClean="0"/>
              <a:t>input</a:t>
            </a:r>
            <a:r>
              <a:rPr lang="et-EE" sz="2200" dirty="0" err="1" smtClean="0"/>
              <a:t>([teade</a:t>
            </a:r>
            <a:r>
              <a:rPr lang="et-EE" sz="2200" dirty="0" smtClean="0"/>
              <a:t>])</a:t>
            </a:r>
          </a:p>
          <a:p>
            <a:pPr>
              <a:lnSpc>
                <a:spcPct val="150000"/>
              </a:lnSpc>
            </a:pPr>
            <a:r>
              <a:rPr lang="et-EE" sz="2200" dirty="0" smtClean="0"/>
              <a:t>Paremas pooles olev funktsioon </a:t>
            </a:r>
            <a:r>
              <a:rPr lang="et-EE" sz="2200" b="1" dirty="0" err="1" smtClean="0"/>
              <a:t>input</a:t>
            </a:r>
            <a:r>
              <a:rPr lang="et-EE" sz="2200" dirty="0" smtClean="0"/>
              <a:t> kuvab teate, loeb kasutaja poolt antud väärtuse ja omistab selle vasakus pooles olevale </a:t>
            </a:r>
            <a:r>
              <a:rPr lang="et-EE" sz="2200" b="1" i="1" dirty="0" smtClean="0"/>
              <a:t>muutujale</a:t>
            </a:r>
            <a:r>
              <a:rPr lang="et-EE" sz="22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t-EE" sz="2200" dirty="0" smtClean="0"/>
              <a:t>nimi =</a:t>
            </a:r>
            <a:r>
              <a:rPr lang="et-EE" sz="2200" b="1" dirty="0" smtClean="0">
                <a:solidFill>
                  <a:srgbClr val="7030A0"/>
                </a:solidFill>
              </a:rPr>
              <a:t> </a:t>
            </a:r>
            <a:r>
              <a:rPr lang="et-EE" sz="2200" b="1" dirty="0" err="1" smtClean="0">
                <a:solidFill>
                  <a:srgbClr val="7030A0"/>
                </a:solidFill>
              </a:rPr>
              <a:t>input</a:t>
            </a:r>
            <a:r>
              <a:rPr lang="et-EE" sz="2200" dirty="0" err="1" smtClean="0"/>
              <a:t>(“nimi</a:t>
            </a:r>
            <a:r>
              <a:rPr lang="et-EE" sz="2200" dirty="0" smtClean="0"/>
              <a:t> “);  v  = </a:t>
            </a:r>
            <a:r>
              <a:rPr lang="et-EE" sz="2200" b="1" dirty="0" err="1" smtClean="0">
                <a:solidFill>
                  <a:srgbClr val="7030A0"/>
                </a:solidFill>
              </a:rPr>
              <a:t>int</a:t>
            </a:r>
            <a:r>
              <a:rPr lang="et-EE" sz="2200" dirty="0" err="1" smtClean="0"/>
              <a:t>(</a:t>
            </a:r>
            <a:r>
              <a:rPr lang="et-EE" sz="2200" b="1" dirty="0" err="1" smtClean="0">
                <a:solidFill>
                  <a:srgbClr val="7030A0"/>
                </a:solidFill>
              </a:rPr>
              <a:t>input</a:t>
            </a:r>
            <a:r>
              <a:rPr lang="et-EE" sz="2200" dirty="0" err="1" smtClean="0"/>
              <a:t>(“vanus</a:t>
            </a:r>
            <a:r>
              <a:rPr lang="et-EE" sz="2200" dirty="0" smtClean="0"/>
              <a:t> “));  L = </a:t>
            </a:r>
            <a:r>
              <a:rPr lang="et-EE" sz="2200" b="1" dirty="0" err="1" smtClean="0">
                <a:solidFill>
                  <a:srgbClr val="7030A0"/>
                </a:solidFill>
              </a:rPr>
              <a:t>float</a:t>
            </a:r>
            <a:r>
              <a:rPr lang="et-EE" sz="2200" b="1" dirty="0" smtClean="0">
                <a:solidFill>
                  <a:srgbClr val="7030A0"/>
                </a:solidFill>
              </a:rPr>
              <a:t> </a:t>
            </a:r>
            <a:r>
              <a:rPr lang="et-EE" sz="2200" dirty="0" smtClean="0"/>
              <a:t>(</a:t>
            </a:r>
            <a:r>
              <a:rPr lang="et-EE" sz="2200" b="1" dirty="0" err="1" smtClean="0">
                <a:solidFill>
                  <a:srgbClr val="7030A0"/>
                </a:solidFill>
              </a:rPr>
              <a:t>input</a:t>
            </a:r>
            <a:r>
              <a:rPr lang="et-EE" sz="2200" dirty="0" err="1" smtClean="0"/>
              <a:t>(“pikkus</a:t>
            </a:r>
            <a:r>
              <a:rPr lang="et-EE" sz="2200" dirty="0" smtClean="0"/>
              <a:t>”))</a:t>
            </a:r>
          </a:p>
          <a:p>
            <a:pPr>
              <a:lnSpc>
                <a:spcPct val="150000"/>
              </a:lnSpc>
            </a:pPr>
            <a:r>
              <a:rPr lang="et-EE" sz="2200" b="1" dirty="0" smtClean="0">
                <a:solidFill>
                  <a:srgbClr val="FF0000"/>
                </a:solidFill>
              </a:rPr>
              <a:t>NB! </a:t>
            </a:r>
            <a:r>
              <a:rPr lang="et-EE" sz="2200" dirty="0" smtClean="0"/>
              <a:t>Kuna arvu lugemisel</a:t>
            </a:r>
            <a:r>
              <a:rPr lang="et-EE" sz="2200" b="1" dirty="0" smtClean="0">
                <a:solidFill>
                  <a:srgbClr val="7030A0"/>
                </a:solidFill>
              </a:rPr>
              <a:t> </a:t>
            </a:r>
            <a:r>
              <a:rPr lang="et-EE" sz="2200" b="1" dirty="0" err="1" smtClean="0">
                <a:solidFill>
                  <a:srgbClr val="7030A0"/>
                </a:solidFill>
              </a:rPr>
              <a:t>input</a:t>
            </a:r>
            <a:r>
              <a:rPr lang="et-EE" sz="2200" dirty="0" err="1" smtClean="0"/>
              <a:t>-lausega</a:t>
            </a:r>
            <a:r>
              <a:rPr lang="et-EE" sz="2200" dirty="0" smtClean="0"/>
              <a:t>, salvestatakse väärtus </a:t>
            </a:r>
            <a:r>
              <a:rPr lang="et-EE" sz="2200" b="1" dirty="0" smtClean="0"/>
              <a:t>tekstivormingus</a:t>
            </a:r>
            <a:r>
              <a:rPr lang="et-EE" sz="2200" dirty="0" smtClean="0"/>
              <a:t>, kasutakse sageli siin funktsiooni </a:t>
            </a:r>
            <a:r>
              <a:rPr lang="et-EE" sz="2200" b="1" dirty="0" err="1" smtClean="0"/>
              <a:t>int</a:t>
            </a:r>
            <a:r>
              <a:rPr lang="et-EE" sz="2200" dirty="0" err="1" smtClean="0"/>
              <a:t>(</a:t>
            </a:r>
            <a:r>
              <a:rPr lang="et-EE" sz="2200" dirty="0" smtClean="0"/>
              <a:t>) või </a:t>
            </a:r>
            <a:r>
              <a:rPr lang="et-EE" sz="2200" b="1" dirty="0" err="1" smtClean="0"/>
              <a:t>float</a:t>
            </a:r>
            <a:r>
              <a:rPr lang="et-EE" sz="2200" dirty="0" err="1" smtClean="0"/>
              <a:t>(</a:t>
            </a:r>
            <a:r>
              <a:rPr lang="et-EE" sz="2200" dirty="0" smtClean="0"/>
              <a:t>).</a:t>
            </a:r>
          </a:p>
          <a:p>
            <a:pPr>
              <a:lnSpc>
                <a:spcPct val="150000"/>
              </a:lnSpc>
            </a:pPr>
            <a:r>
              <a:rPr lang="et-EE" sz="2200" dirty="0" smtClean="0"/>
              <a:t>Funktsiooni </a:t>
            </a:r>
            <a:r>
              <a:rPr lang="et-EE" sz="2200" b="1" dirty="0" err="1" smtClean="0"/>
              <a:t>eval</a:t>
            </a:r>
            <a:r>
              <a:rPr lang="et-EE" sz="2200" dirty="0" err="1" smtClean="0"/>
              <a:t>(</a:t>
            </a:r>
            <a:r>
              <a:rPr lang="et-EE" sz="2200" dirty="0" smtClean="0"/>
              <a:t>) kasutamine koos </a:t>
            </a:r>
            <a:r>
              <a:rPr lang="et-EE" sz="2200" b="1" dirty="0" err="1" smtClean="0"/>
              <a:t>input</a:t>
            </a:r>
            <a:r>
              <a:rPr lang="et-EE" sz="2200" dirty="0" err="1" smtClean="0"/>
              <a:t>-funktsiooniga</a:t>
            </a:r>
            <a:r>
              <a:rPr lang="et-EE" sz="2200" dirty="0" smtClean="0"/>
              <a:t> võimaldab ühe lausega sisestada mitu väärtust: a, b, c = </a:t>
            </a:r>
            <a:r>
              <a:rPr lang="et-EE" sz="2200" b="1" dirty="0" err="1" smtClean="0">
                <a:solidFill>
                  <a:srgbClr val="7030A0"/>
                </a:solidFill>
              </a:rPr>
              <a:t>eval</a:t>
            </a:r>
            <a:r>
              <a:rPr lang="et-EE" sz="2200" dirty="0" smtClean="0"/>
              <a:t> </a:t>
            </a:r>
            <a:r>
              <a:rPr lang="et-EE" sz="2200" b="1" dirty="0" smtClean="0"/>
              <a:t>(</a:t>
            </a:r>
            <a:r>
              <a:rPr lang="et-EE" sz="2200" b="1" dirty="0" err="1" smtClean="0">
                <a:solidFill>
                  <a:srgbClr val="7030A0"/>
                </a:solidFill>
              </a:rPr>
              <a:t>input</a:t>
            </a:r>
            <a:r>
              <a:rPr lang="et-EE" sz="2200" dirty="0" smtClean="0"/>
              <a:t> (“kordajad”) )</a:t>
            </a:r>
            <a:endParaRPr lang="et-EE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06090"/>
          </a:xfrm>
        </p:spPr>
        <p:txBody>
          <a:bodyPr>
            <a:normAutofit/>
          </a:bodyPr>
          <a:lstStyle/>
          <a:p>
            <a:r>
              <a:rPr lang="et-EE" sz="3600" b="1" dirty="0" smtClean="0">
                <a:solidFill>
                  <a:srgbClr val="0033CC"/>
                </a:solidFill>
              </a:rPr>
              <a:t>Loendid</a:t>
            </a:r>
            <a:endParaRPr lang="et-EE" sz="3600" b="1" dirty="0">
              <a:solidFill>
                <a:srgbClr val="0033CC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620688"/>
            <a:ext cx="8352928" cy="1427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t-EE" sz="2000" b="1" dirty="0" smtClean="0">
                <a:solidFill>
                  <a:srgbClr val="000000"/>
                </a:solidFill>
                <a:latin typeface="Arial"/>
                <a:cs typeface="Arial"/>
              </a:rPr>
              <a:t>Loend</a:t>
            </a:r>
            <a:r>
              <a:rPr lang="et-EE" sz="2000" dirty="0" smtClean="0">
                <a:solidFill>
                  <a:srgbClr val="000000"/>
                </a:solidFill>
                <a:latin typeface="Arial"/>
                <a:cs typeface="Arial"/>
              </a:rPr>
              <a:t> (</a:t>
            </a:r>
            <a:r>
              <a:rPr lang="et-EE" sz="2000" b="1" i="1" dirty="0" smtClean="0">
                <a:solidFill>
                  <a:srgbClr val="000000"/>
                </a:solidFill>
                <a:latin typeface="Arial"/>
                <a:cs typeface="Arial"/>
              </a:rPr>
              <a:t>List</a:t>
            </a:r>
            <a:r>
              <a:rPr lang="et-EE" sz="2000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t-EE" sz="2000" dirty="0" smtClean="0">
                <a:solidFill>
                  <a:srgbClr val="000000"/>
                </a:solidFill>
                <a:latin typeface="Arial"/>
                <a:cs typeface="Arial"/>
              </a:rPr>
              <a:t>on </a:t>
            </a:r>
            <a:r>
              <a:rPr lang="et-EE" sz="2000" dirty="0" smtClean="0">
                <a:solidFill>
                  <a:srgbClr val="000000"/>
                </a:solidFill>
                <a:latin typeface="Arial"/>
                <a:cs typeface="Arial"/>
              </a:rPr>
              <a:t>järjestatud mäluväljade (muutujate) </a:t>
            </a:r>
            <a:r>
              <a:rPr lang="et-EE" sz="2000" dirty="0" smtClean="0">
                <a:solidFill>
                  <a:srgbClr val="000000"/>
                </a:solidFill>
                <a:latin typeface="Arial"/>
                <a:cs typeface="Arial"/>
              </a:rPr>
              <a:t>kogum. Taoline </a:t>
            </a:r>
            <a:r>
              <a:rPr lang="et-EE" sz="2000" dirty="0" smtClean="0">
                <a:solidFill>
                  <a:srgbClr val="000000"/>
                </a:solidFill>
                <a:latin typeface="Arial"/>
                <a:cs typeface="Arial"/>
              </a:rPr>
              <a:t>kogum tähistatakse ühe nimega, loendi elementidele viidatakse nime ja </a:t>
            </a:r>
            <a:r>
              <a:rPr lang="et-EE" sz="2000" dirty="0" smtClean="0">
                <a:solidFill>
                  <a:srgbClr val="000000"/>
                </a:solidFill>
                <a:latin typeface="Arial"/>
                <a:cs typeface="Arial"/>
              </a:rPr>
              <a:t>indeksite (järjenumbrite) abil</a:t>
            </a:r>
            <a:r>
              <a:rPr lang="et-EE" sz="20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t-EE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2203039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defRPr sz="1000"/>
            </a:pPr>
            <a:r>
              <a:rPr lang="et-EE" sz="2000" dirty="0" smtClean="0">
                <a:solidFill>
                  <a:srgbClr val="000000"/>
                </a:solidFill>
                <a:latin typeface="Arial"/>
                <a:cs typeface="Arial"/>
              </a:rPr>
              <a:t>Loendi elementide järjenumbrid algavad alati </a:t>
            </a:r>
            <a:r>
              <a:rPr lang="et-EE" sz="2000" b="1" dirty="0" smtClean="0">
                <a:solidFill>
                  <a:srgbClr val="000000"/>
                </a:solidFill>
                <a:latin typeface="Arial"/>
                <a:cs typeface="Arial"/>
              </a:rPr>
              <a:t>nullist</a:t>
            </a:r>
            <a:r>
              <a:rPr lang="et-EE" sz="2000" dirty="0" smtClean="0">
                <a:solidFill>
                  <a:srgbClr val="000000"/>
                </a:solidFill>
                <a:latin typeface="Arial"/>
                <a:cs typeface="Arial"/>
              </a:rPr>
              <a:t>. Viit elemendile esitatakse kujul: </a:t>
            </a:r>
            <a:r>
              <a:rPr lang="et-EE" sz="2000" b="1" dirty="0" smtClean="0">
                <a:solidFill>
                  <a:srgbClr val="000000"/>
                </a:solidFill>
                <a:latin typeface="Arial"/>
                <a:cs typeface="Arial"/>
              </a:rPr>
              <a:t>nimi </a:t>
            </a:r>
            <a:r>
              <a:rPr lang="et-EE" sz="2000" b="1" dirty="0" smtClean="0">
                <a:solidFill>
                  <a:srgbClr val="000000"/>
                </a:solidFill>
                <a:latin typeface="Arial"/>
                <a:cs typeface="Arial"/>
              </a:rPr>
              <a:t>[</a:t>
            </a:r>
            <a:r>
              <a:rPr lang="et-EE" sz="2000" dirty="0" smtClean="0">
                <a:solidFill>
                  <a:srgbClr val="000000"/>
                </a:solidFill>
                <a:latin typeface="Arial"/>
                <a:cs typeface="Arial"/>
              </a:rPr>
              <a:t>indeks</a:t>
            </a:r>
            <a:r>
              <a:rPr lang="et-EE" sz="2000" b="1" dirty="0" smtClean="0">
                <a:solidFill>
                  <a:srgbClr val="000000"/>
                </a:solidFill>
                <a:latin typeface="Arial"/>
                <a:cs typeface="Arial"/>
              </a:rPr>
              <a:t>]</a:t>
            </a:r>
            <a:r>
              <a:rPr lang="et-EE" sz="2000" dirty="0" smtClean="0">
                <a:solidFill>
                  <a:srgbClr val="000000"/>
                </a:solidFill>
                <a:latin typeface="Arial"/>
                <a:cs typeface="Arial"/>
              </a:rPr>
              <a:t>. Indeks</a:t>
            </a:r>
            <a:r>
              <a:rPr lang="et-EE" sz="20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t-EE" sz="2000" dirty="0" smtClean="0">
                <a:solidFill>
                  <a:srgbClr val="000000"/>
                </a:solidFill>
                <a:latin typeface="Arial"/>
                <a:cs typeface="Arial"/>
              </a:rPr>
              <a:t>paigutatakse </a:t>
            </a:r>
            <a:r>
              <a:rPr lang="et-EE" sz="2000" dirty="0" smtClean="0">
                <a:solidFill>
                  <a:srgbClr val="000000"/>
                </a:solidFill>
                <a:latin typeface="Arial"/>
                <a:cs typeface="Arial"/>
              </a:rPr>
              <a:t>nurksulgudesse</a:t>
            </a:r>
            <a:r>
              <a:rPr lang="et-EE" sz="2000" b="1" dirty="0" smtClean="0">
                <a:solidFill>
                  <a:srgbClr val="000000"/>
                </a:solidFill>
                <a:latin typeface="Arial"/>
                <a:cs typeface="Arial"/>
              </a:rPr>
              <a:t> [ ]</a:t>
            </a:r>
            <a:r>
              <a:rPr lang="et-EE" sz="20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>
              <a:lnSpc>
                <a:spcPct val="150000"/>
              </a:lnSpc>
              <a:defRPr sz="1000"/>
            </a:pPr>
            <a:r>
              <a:rPr lang="et-EE" sz="2000" dirty="0" smtClean="0">
                <a:solidFill>
                  <a:srgbClr val="000000"/>
                </a:solidFill>
                <a:latin typeface="Arial"/>
                <a:cs typeface="Arial"/>
              </a:rPr>
              <a:t>Loendi saab lihtsama juhul luua, paigutades väärtused </a:t>
            </a:r>
            <a:r>
              <a:rPr lang="et-EE" sz="2000" b="1" dirty="0" smtClean="0">
                <a:solidFill>
                  <a:srgbClr val="000000"/>
                </a:solidFill>
                <a:latin typeface="Arial"/>
                <a:cs typeface="Arial"/>
              </a:rPr>
              <a:t>nurksulgudesse</a:t>
            </a:r>
            <a:r>
              <a:rPr lang="et-EE" sz="2000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>
              <a:lnSpc>
                <a:spcPct val="150000"/>
              </a:lnSpc>
              <a:defRPr sz="1000"/>
            </a:pPr>
            <a:r>
              <a:rPr lang="et-EE" sz="2000" dirty="0" smtClean="0">
                <a:solidFill>
                  <a:srgbClr val="000000"/>
                </a:solidFill>
                <a:latin typeface="Arial"/>
                <a:cs typeface="Arial"/>
              </a:rPr>
              <a:t>    </a:t>
            </a:r>
            <a:r>
              <a:rPr lang="et-EE" sz="2000" b="1" dirty="0" smtClean="0">
                <a:solidFill>
                  <a:srgbClr val="000000"/>
                </a:solidFill>
                <a:latin typeface="Arial"/>
                <a:cs typeface="Arial"/>
              </a:rPr>
              <a:t>puud  </a:t>
            </a:r>
            <a:r>
              <a:rPr lang="et-EE" sz="2000" dirty="0" smtClean="0">
                <a:solidFill>
                  <a:srgbClr val="000000"/>
                </a:solidFill>
                <a:latin typeface="Arial"/>
                <a:cs typeface="Arial"/>
              </a:rPr>
              <a:t>= [“kask”, “kuusk”, “mänd”, “saar”, “tamm”]</a:t>
            </a:r>
            <a:endParaRPr lang="et-EE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4296747"/>
            <a:ext cx="80648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t-EE" sz="2000" dirty="0" smtClean="0">
                <a:latin typeface="Arial" pitchFamily="34" charset="0"/>
                <a:cs typeface="Arial" pitchFamily="34" charset="0"/>
              </a:rPr>
              <a:t>Loendi </a:t>
            </a:r>
            <a:r>
              <a:rPr lang="et-EE" sz="2000" b="1" dirty="0" smtClean="0">
                <a:latin typeface="Arial" pitchFamily="34" charset="0"/>
                <a:cs typeface="Arial" pitchFamily="34" charset="0"/>
              </a:rPr>
              <a:t>puud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 elemendid: puud[0], puud[1], puud[2], puud[3], puud[4] </a:t>
            </a:r>
          </a:p>
          <a:p>
            <a:pPr>
              <a:lnSpc>
                <a:spcPct val="150000"/>
              </a:lnSpc>
            </a:pPr>
            <a:r>
              <a:rPr lang="et-EE" sz="2000" dirty="0" smtClean="0">
                <a:latin typeface="Arial" pitchFamily="34" charset="0"/>
                <a:cs typeface="Arial" pitchFamily="34" charset="0"/>
              </a:rPr>
              <a:t>Elementide arvu loendis ehk loendi pikkuse saab leida funktsiooniga </a:t>
            </a:r>
            <a:r>
              <a:rPr lang="et-EE" sz="2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len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 (nimi). Loendi </a:t>
            </a:r>
            <a:r>
              <a:rPr lang="et-EE" sz="2000" b="1" dirty="0" smtClean="0">
                <a:latin typeface="Arial" pitchFamily="34" charset="0"/>
                <a:cs typeface="Arial" pitchFamily="34" charset="0"/>
              </a:rPr>
              <a:t>puud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 pikkus: </a:t>
            </a:r>
            <a:r>
              <a:rPr lang="et-EE" sz="2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len</a:t>
            </a:r>
            <a:r>
              <a:rPr lang="et-EE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(puud) = 5</a:t>
            </a:r>
            <a:endParaRPr lang="et-EE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et-EE" sz="3600" b="1" dirty="0" smtClean="0"/>
              <a:t>Näide</a:t>
            </a:r>
            <a:endParaRPr lang="et-EE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692696"/>
            <a:ext cx="3312368" cy="59093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t-E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# </a:t>
            </a:r>
            <a:r>
              <a:rPr lang="et-E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arvutite </a:t>
            </a:r>
            <a:r>
              <a:rPr lang="et-E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müük</a:t>
            </a:r>
          </a:p>
          <a:p>
            <a:pPr>
              <a:lnSpc>
                <a:spcPct val="150000"/>
              </a:lnSpc>
            </a:pPr>
            <a:r>
              <a:rPr lang="et-EE" dirty="0" smtClean="0">
                <a:latin typeface="Arial" pitchFamily="34" charset="0"/>
                <a:cs typeface="Arial" pitchFamily="34" charset="0"/>
              </a:rPr>
              <a:t>arvuti = [</a:t>
            </a:r>
            <a:r>
              <a:rPr lang="et-EE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et-EE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Aragorn</a:t>
            </a:r>
            <a:r>
              <a:rPr lang="et-EE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t-EE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et-EE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Balrog</a:t>
            </a:r>
            <a:r>
              <a:rPr lang="et-EE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"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, </a:t>
            </a:r>
            <a:endParaRPr lang="et-EE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t-EE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t-EE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"</a:t>
            </a:r>
            <a:r>
              <a:rPr lang="et-EE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Frodo</a:t>
            </a:r>
            <a:r>
              <a:rPr lang="et-EE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t-EE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et-EE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Marvin</a:t>
            </a:r>
            <a:r>
              <a:rPr lang="et-EE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t-EE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"Sambo"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]</a:t>
            </a:r>
          </a:p>
          <a:p>
            <a:pPr>
              <a:lnSpc>
                <a:spcPct val="150000"/>
              </a:lnSpc>
            </a:pPr>
            <a:r>
              <a:rPr lang="et-EE" dirty="0" smtClean="0">
                <a:latin typeface="Arial" pitchFamily="34" charset="0"/>
                <a:cs typeface="Arial" pitchFamily="34" charset="0"/>
              </a:rPr>
              <a:t>arv  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= 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[ 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21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35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13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17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4 ]</a:t>
            </a:r>
            <a:endParaRPr lang="et-EE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t-EE" dirty="0" smtClean="0">
                <a:latin typeface="Arial" pitchFamily="34" charset="0"/>
                <a:cs typeface="Arial" pitchFamily="34" charset="0"/>
              </a:rPr>
              <a:t>n = </a:t>
            </a:r>
            <a:r>
              <a:rPr lang="et-EE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len</a:t>
            </a:r>
            <a:r>
              <a:rPr lang="et-EE" dirty="0" err="1" smtClean="0">
                <a:latin typeface="Arial" pitchFamily="34" charset="0"/>
                <a:cs typeface="Arial" pitchFamily="34" charset="0"/>
              </a:rPr>
              <a:t>(arvuti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t-E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# tabeli kuvamine</a:t>
            </a:r>
          </a:p>
          <a:p>
            <a:pPr>
              <a:lnSpc>
                <a:spcPct val="150000"/>
              </a:lnSpc>
            </a:pPr>
            <a:r>
              <a:rPr lang="et-EE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print</a:t>
            </a:r>
            <a:r>
              <a:rPr lang="et-EE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t-EE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"nr</a:t>
            </a:r>
            <a:r>
              <a:rPr lang="et-EE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t-EE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et-EE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nimi"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t-EE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"arv"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)  </a:t>
            </a:r>
            <a:r>
              <a:rPr lang="et-E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# päis</a:t>
            </a:r>
          </a:p>
          <a:p>
            <a:pPr>
              <a:lnSpc>
                <a:spcPct val="150000"/>
              </a:lnSpc>
            </a:pPr>
            <a:r>
              <a:rPr lang="et-EE" b="1" dirty="0" err="1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for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i  </a:t>
            </a:r>
            <a:r>
              <a:rPr lang="et-EE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t-EE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range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n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) :</a:t>
            </a:r>
            <a:endParaRPr lang="et-EE" dirty="0" smtClean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t-EE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t-EE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print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(i+1,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arvuti [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i],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arv [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i])</a:t>
            </a:r>
          </a:p>
          <a:p>
            <a:pPr>
              <a:lnSpc>
                <a:spcPct val="150000"/>
              </a:lnSpc>
            </a:pPr>
            <a:r>
              <a:rPr lang="et-EE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# summa leidmine</a:t>
            </a:r>
          </a:p>
          <a:p>
            <a:pPr>
              <a:lnSpc>
                <a:spcPct val="150000"/>
              </a:lnSpc>
            </a:pPr>
            <a:r>
              <a:rPr lang="et-EE" dirty="0" smtClean="0">
                <a:latin typeface="Arial" pitchFamily="34" charset="0"/>
                <a:cs typeface="Arial" pitchFamily="34" charset="0"/>
              </a:rPr>
              <a:t>S = 0</a:t>
            </a:r>
          </a:p>
          <a:p>
            <a:pPr>
              <a:lnSpc>
                <a:spcPct val="150000"/>
              </a:lnSpc>
            </a:pPr>
            <a:r>
              <a:rPr lang="et-EE" b="1" dirty="0" err="1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for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element </a:t>
            </a:r>
            <a:r>
              <a:rPr lang="et-EE" b="1" dirty="0" err="1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in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arv:</a:t>
            </a:r>
          </a:p>
          <a:p>
            <a:pPr>
              <a:lnSpc>
                <a:spcPct val="150000"/>
              </a:lnSpc>
            </a:pPr>
            <a:r>
              <a:rPr lang="et-EE" dirty="0" smtClean="0">
                <a:latin typeface="Arial" pitchFamily="34" charset="0"/>
                <a:cs typeface="Arial" pitchFamily="34" charset="0"/>
              </a:rPr>
              <a:t>    S = S + element</a:t>
            </a:r>
          </a:p>
          <a:p>
            <a:pPr>
              <a:lnSpc>
                <a:spcPct val="150000"/>
              </a:lnSpc>
            </a:pPr>
            <a:r>
              <a:rPr lang="et-EE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print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t-EE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"</a:t>
            </a:r>
            <a:r>
              <a:rPr lang="et-EE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müüdud kokku:"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, 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07904" y="764705"/>
            <a:ext cx="511256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000" dirty="0" smtClean="0"/>
              <a:t>Programmis on loodud kaks loendit:</a:t>
            </a:r>
          </a:p>
          <a:p>
            <a:r>
              <a:rPr lang="et-EE" sz="2000" b="1" dirty="0" smtClean="0"/>
              <a:t> </a:t>
            </a:r>
            <a:r>
              <a:rPr lang="et-EE" sz="2000" b="1" dirty="0" smtClean="0"/>
              <a:t>    arvuti </a:t>
            </a:r>
            <a:r>
              <a:rPr lang="et-EE" sz="2000" dirty="0" smtClean="0"/>
              <a:t>– arvutite nimed</a:t>
            </a:r>
          </a:p>
          <a:p>
            <a:r>
              <a:rPr lang="et-EE" sz="2000" dirty="0" smtClean="0"/>
              <a:t> </a:t>
            </a:r>
            <a:r>
              <a:rPr lang="et-EE" sz="2000" dirty="0" smtClean="0"/>
              <a:t>     </a:t>
            </a:r>
            <a:r>
              <a:rPr lang="et-EE" sz="2000" b="1" dirty="0" smtClean="0"/>
              <a:t>arv</a:t>
            </a:r>
            <a:r>
              <a:rPr lang="et-EE" sz="2000" dirty="0" smtClean="0"/>
              <a:t> – müüdud arvutite arv</a:t>
            </a:r>
          </a:p>
          <a:p>
            <a:r>
              <a:rPr lang="et-EE" sz="2000" dirty="0" smtClean="0"/>
              <a:t>Programm kuvab tabeli arvutite nimedega ning leiab ja kuvab müüdud arvutite hulga </a:t>
            </a:r>
            <a:r>
              <a:rPr lang="et-EE" sz="2000" b="1" dirty="0" smtClean="0"/>
              <a:t>S</a:t>
            </a:r>
            <a:r>
              <a:rPr lang="et-EE" sz="2000" dirty="0" smtClean="0"/>
              <a:t>. </a:t>
            </a:r>
          </a:p>
          <a:p>
            <a:r>
              <a:rPr lang="et-EE" sz="2000" dirty="0" smtClean="0"/>
              <a:t>Funktsioon </a:t>
            </a:r>
            <a:r>
              <a:rPr lang="et-EE" sz="2000" b="1" dirty="0" err="1" smtClean="0">
                <a:solidFill>
                  <a:srgbClr val="7030A0"/>
                </a:solidFill>
              </a:rPr>
              <a:t>len</a:t>
            </a:r>
            <a:r>
              <a:rPr lang="et-EE" sz="2000" b="1" dirty="0" smtClean="0">
                <a:solidFill>
                  <a:srgbClr val="7030A0"/>
                </a:solidFill>
              </a:rPr>
              <a:t> </a:t>
            </a:r>
            <a:r>
              <a:rPr lang="et-EE" sz="2000" dirty="0" smtClean="0"/>
              <a:t>(arvuti) leiab loendite pikkuse </a:t>
            </a:r>
            <a:r>
              <a:rPr lang="et-EE" sz="2000" b="1" dirty="0" smtClean="0"/>
              <a:t>n</a:t>
            </a:r>
            <a:r>
              <a:rPr lang="et-EE" sz="2000" dirty="0" smtClean="0"/>
              <a:t>. </a:t>
            </a:r>
            <a:r>
              <a:rPr lang="et-EE" sz="2000" dirty="0" smtClean="0"/>
              <a:t>(elementide arvu loendis aruti ja arv)</a:t>
            </a:r>
          </a:p>
          <a:p>
            <a:r>
              <a:rPr lang="et-EE" sz="2000" dirty="0" smtClean="0"/>
              <a:t>Esimene </a:t>
            </a:r>
            <a:r>
              <a:rPr lang="et-EE" sz="2000" b="1" dirty="0" err="1" smtClean="0">
                <a:solidFill>
                  <a:srgbClr val="FF6600"/>
                </a:solidFill>
              </a:rPr>
              <a:t>for</a:t>
            </a:r>
            <a:r>
              <a:rPr lang="et-EE" sz="2000" dirty="0" err="1" smtClean="0"/>
              <a:t>-lause</a:t>
            </a:r>
            <a:r>
              <a:rPr lang="et-EE" sz="2000" dirty="0" smtClean="0"/>
              <a:t> kuvab tabeli, mille igas reas on järjenumber (i+1), nimi ja arv, i on indeks (i=0, 1, 2, …). Teine </a:t>
            </a:r>
            <a:r>
              <a:rPr lang="et-EE" sz="2000" b="1" dirty="0" err="1" smtClean="0">
                <a:solidFill>
                  <a:srgbClr val="FF6600"/>
                </a:solidFill>
              </a:rPr>
              <a:t>for</a:t>
            </a:r>
            <a:r>
              <a:rPr lang="et-EE" sz="2000" dirty="0" err="1" smtClean="0"/>
              <a:t>-lause</a:t>
            </a:r>
            <a:r>
              <a:rPr lang="et-EE" sz="2000" dirty="0" smtClean="0"/>
              <a:t> leiab loendi </a:t>
            </a:r>
            <a:r>
              <a:rPr lang="et-EE" sz="2000" b="1" dirty="0" smtClean="0"/>
              <a:t>arv</a:t>
            </a:r>
            <a:r>
              <a:rPr lang="et-EE" sz="2000" dirty="0" smtClean="0"/>
              <a:t> elementide summa   </a:t>
            </a:r>
            <a:endParaRPr lang="et-EE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860032" y="4293096"/>
            <a:ext cx="21602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latin typeface="Arial" pitchFamily="34" charset="0"/>
                <a:cs typeface="Arial" pitchFamily="34" charset="0"/>
              </a:rPr>
              <a:t>nr nimi arv</a:t>
            </a:r>
          </a:p>
          <a:p>
            <a:r>
              <a:rPr lang="et-EE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t-EE" dirty="0" err="1" smtClean="0">
                <a:latin typeface="Arial" pitchFamily="34" charset="0"/>
                <a:cs typeface="Arial" pitchFamily="34" charset="0"/>
              </a:rPr>
              <a:t>Aragorn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21</a:t>
            </a:r>
          </a:p>
          <a:p>
            <a:r>
              <a:rPr lang="et-EE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et-EE" dirty="0" err="1" smtClean="0">
                <a:latin typeface="Arial" pitchFamily="34" charset="0"/>
                <a:cs typeface="Arial" pitchFamily="34" charset="0"/>
              </a:rPr>
              <a:t>Balrog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35</a:t>
            </a:r>
          </a:p>
          <a:p>
            <a:r>
              <a:rPr lang="et-EE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et-EE" dirty="0" err="1" smtClean="0">
                <a:latin typeface="Arial" pitchFamily="34" charset="0"/>
                <a:cs typeface="Arial" pitchFamily="34" charset="0"/>
              </a:rPr>
              <a:t>Frodo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13</a:t>
            </a:r>
          </a:p>
          <a:p>
            <a:r>
              <a:rPr lang="et-EE" dirty="0" smtClean="0">
                <a:latin typeface="Arial" pitchFamily="34" charset="0"/>
                <a:cs typeface="Arial" pitchFamily="34" charset="0"/>
              </a:rPr>
              <a:t>4 </a:t>
            </a:r>
            <a:r>
              <a:rPr lang="et-EE" dirty="0" err="1" smtClean="0">
                <a:latin typeface="Arial" pitchFamily="34" charset="0"/>
                <a:cs typeface="Arial" pitchFamily="34" charset="0"/>
              </a:rPr>
              <a:t>Marvin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17</a:t>
            </a:r>
          </a:p>
          <a:p>
            <a:r>
              <a:rPr lang="et-EE" dirty="0" smtClean="0">
                <a:latin typeface="Arial" pitchFamily="34" charset="0"/>
                <a:cs typeface="Arial" pitchFamily="34" charset="0"/>
              </a:rPr>
              <a:t>5 Sambo 4</a:t>
            </a:r>
          </a:p>
          <a:p>
            <a:r>
              <a:rPr lang="et-EE" dirty="0" smtClean="0">
                <a:latin typeface="Arial" pitchFamily="34" charset="0"/>
                <a:cs typeface="Arial" pitchFamily="34" charset="0"/>
              </a:rPr>
              <a:t>müüdud kokku: 90</a:t>
            </a:r>
            <a:endParaRPr lang="et-EE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t-EE" sz="4000" b="1" dirty="0" smtClean="0">
                <a:solidFill>
                  <a:srgbClr val="0033CC"/>
                </a:solidFill>
              </a:rPr>
              <a:t>Andmete põhiliigid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1124744"/>
            <a:ext cx="7992888" cy="3418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200000"/>
              </a:lnSpc>
              <a:buFont typeface="Wingdings" pitchFamily="2" charset="2"/>
              <a:buChar char="q"/>
            </a:pPr>
            <a:r>
              <a:rPr lang="et-EE" sz="2800" dirty="0" smtClean="0"/>
              <a:t>  </a:t>
            </a:r>
            <a:r>
              <a:rPr lang="et-EE" sz="2800" b="1" dirty="0" smtClean="0"/>
              <a:t>märkandmed</a:t>
            </a:r>
            <a:r>
              <a:rPr lang="et-EE" sz="2800" dirty="0" smtClean="0"/>
              <a:t>: arvud, tekstid, kuupäevad jm</a:t>
            </a:r>
          </a:p>
          <a:p>
            <a:pPr lvl="1">
              <a:lnSpc>
                <a:spcPct val="200000"/>
              </a:lnSpc>
              <a:buFont typeface="Wingdings" pitchFamily="2" charset="2"/>
              <a:buChar char="q"/>
            </a:pPr>
            <a:r>
              <a:rPr lang="et-EE" sz="2800" dirty="0" smtClean="0"/>
              <a:t>  </a:t>
            </a:r>
            <a:r>
              <a:rPr lang="et-EE" sz="2800" b="1" dirty="0" smtClean="0"/>
              <a:t>graafikaandmed</a:t>
            </a:r>
            <a:r>
              <a:rPr lang="et-EE" sz="2800" dirty="0" smtClean="0"/>
              <a:t>: pildid, joonised, graafikud jm</a:t>
            </a:r>
          </a:p>
          <a:p>
            <a:pPr lvl="1">
              <a:lnSpc>
                <a:spcPct val="200000"/>
              </a:lnSpc>
              <a:buFont typeface="Wingdings" pitchFamily="2" charset="2"/>
              <a:buChar char="q"/>
            </a:pPr>
            <a:r>
              <a:rPr lang="et-EE" sz="2800" dirty="0"/>
              <a:t> </a:t>
            </a:r>
            <a:r>
              <a:rPr lang="et-EE" sz="2800" dirty="0" smtClean="0"/>
              <a:t> </a:t>
            </a:r>
            <a:r>
              <a:rPr lang="et-EE" sz="2800" b="1" dirty="0" smtClean="0"/>
              <a:t>heliandmed</a:t>
            </a:r>
            <a:r>
              <a:rPr lang="et-EE" sz="2800" dirty="0" smtClean="0"/>
              <a:t>: kõne, muusika jm</a:t>
            </a:r>
          </a:p>
          <a:p>
            <a:pPr lvl="1">
              <a:lnSpc>
                <a:spcPct val="200000"/>
              </a:lnSpc>
              <a:buFont typeface="Wingdings" pitchFamily="2" charset="2"/>
              <a:buChar char="q"/>
            </a:pPr>
            <a:r>
              <a:rPr lang="et-EE" sz="2800" dirty="0"/>
              <a:t> </a:t>
            </a:r>
            <a:r>
              <a:rPr lang="et-EE" sz="2800" dirty="0" smtClean="0"/>
              <a:t> </a:t>
            </a:r>
            <a:r>
              <a:rPr lang="et-EE" sz="2800" b="1" dirty="0" smtClean="0"/>
              <a:t>videoandmed</a:t>
            </a:r>
            <a:r>
              <a:rPr lang="et-EE" sz="2800" dirty="0" smtClean="0"/>
              <a:t>: animatsioonid, videoklipid jm</a:t>
            </a:r>
            <a:endParaRPr lang="et-EE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19572" y="4941168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2400" dirty="0" smtClean="0"/>
              <a:t>Siin käsitletakse peamiselt </a:t>
            </a:r>
            <a:r>
              <a:rPr lang="et-EE" sz="2400" b="1" dirty="0" smtClean="0"/>
              <a:t>märkandmeid</a:t>
            </a:r>
            <a:r>
              <a:rPr lang="et-EE" sz="2400" dirty="0" smtClean="0"/>
              <a:t>. </a:t>
            </a:r>
          </a:p>
          <a:p>
            <a:pPr algn="ctr"/>
            <a:r>
              <a:rPr lang="et-EE" sz="2400" dirty="0" smtClean="0"/>
              <a:t>Lühidalt vaadeldakse ka </a:t>
            </a:r>
            <a:r>
              <a:rPr lang="et-EE" sz="2400" b="1" dirty="0" smtClean="0">
                <a:solidFill>
                  <a:schemeClr val="bg1">
                    <a:lumMod val="50000"/>
                  </a:schemeClr>
                </a:solidFill>
              </a:rPr>
              <a:t>graafikaandmete </a:t>
            </a:r>
            <a:r>
              <a:rPr lang="et-EE" sz="2400" dirty="0" smtClean="0"/>
              <a:t>kasutamist</a:t>
            </a:r>
            <a:endParaRPr lang="et-E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t-EE" sz="3200" b="1" dirty="0" smtClean="0">
                <a:solidFill>
                  <a:srgbClr val="0070C0"/>
                </a:solidFill>
              </a:rPr>
              <a:t>Märkandmete liigid ja tüübid</a:t>
            </a:r>
            <a:endParaRPr lang="et-EE" sz="32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0561" y="908720"/>
            <a:ext cx="792088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t-EE" sz="2400" dirty="0"/>
              <a:t>Pythoni programmides on kõik </a:t>
            </a:r>
            <a:r>
              <a:rPr lang="et-EE" sz="2400" b="1" dirty="0"/>
              <a:t>väärtused</a:t>
            </a:r>
            <a:r>
              <a:rPr lang="et-EE" sz="2400" dirty="0"/>
              <a:t> (tekstid, arvud, </a:t>
            </a:r>
            <a:r>
              <a:rPr lang="et-EE" sz="2400" dirty="0" smtClean="0"/>
              <a:t>tõeväärtused jm) </a:t>
            </a:r>
            <a:r>
              <a:rPr lang="et-EE" sz="2400" b="1" dirty="0"/>
              <a:t>objektid </a:t>
            </a:r>
            <a:r>
              <a:rPr lang="et-EE" sz="2400" dirty="0"/>
              <a:t>ja kuuluvad kindlasse </a:t>
            </a:r>
            <a:r>
              <a:rPr lang="et-EE" sz="2400" b="1" dirty="0"/>
              <a:t>klassi</a:t>
            </a:r>
            <a:r>
              <a:rPr lang="et-EE" sz="2400" dirty="0"/>
              <a:t>. </a:t>
            </a:r>
            <a:r>
              <a:rPr lang="et-EE" sz="2400" dirty="0" smtClean="0"/>
              <a:t>Igale klassile vastab </a:t>
            </a:r>
            <a:r>
              <a:rPr lang="et-EE" sz="2400" b="1" dirty="0" smtClean="0"/>
              <a:t>nimi</a:t>
            </a:r>
            <a:r>
              <a:rPr lang="et-EE" sz="2400" dirty="0" smtClean="0"/>
              <a:t>. Märkandmete </a:t>
            </a:r>
            <a:r>
              <a:rPr lang="et-EE" sz="2400" dirty="0"/>
              <a:t>põhitüüpideks ehk </a:t>
            </a:r>
            <a:r>
              <a:rPr lang="et-EE" sz="2400" dirty="0" smtClean="0"/>
              <a:t>klassideks </a:t>
            </a:r>
            <a:r>
              <a:rPr lang="et-EE" sz="2400" dirty="0"/>
              <a:t>on: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t-EE" sz="2400" b="1" dirty="0" smtClean="0"/>
              <a:t>  stringid </a:t>
            </a:r>
            <a:r>
              <a:rPr lang="et-EE" sz="2400" dirty="0" smtClean="0"/>
              <a:t>(tekstid) </a:t>
            </a:r>
            <a:r>
              <a:rPr lang="et-EE" sz="2400" dirty="0"/>
              <a:t>– klass </a:t>
            </a:r>
            <a:r>
              <a:rPr lang="et-EE" sz="2400" b="1" dirty="0" err="1" smtClean="0"/>
              <a:t>str</a:t>
            </a:r>
            <a:endParaRPr lang="et-EE" sz="2400" b="1" dirty="0" smtClean="0"/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t-EE" sz="2400" b="1" dirty="0"/>
              <a:t> </a:t>
            </a:r>
            <a:r>
              <a:rPr lang="et-EE" sz="2400" b="1" dirty="0" smtClean="0"/>
              <a:t> arvud</a:t>
            </a:r>
            <a:endParaRPr lang="et-EE" sz="2400" dirty="0"/>
          </a:p>
          <a:p>
            <a:pPr lvl="2">
              <a:lnSpc>
                <a:spcPct val="150000"/>
              </a:lnSpc>
              <a:buFont typeface="Wingdings" pitchFamily="2" charset="2"/>
              <a:buChar char="§"/>
            </a:pPr>
            <a:r>
              <a:rPr lang="et-EE" sz="2400" b="1" dirty="0" smtClean="0"/>
              <a:t>  täisarvud</a:t>
            </a:r>
            <a:r>
              <a:rPr lang="et-EE" sz="2400" dirty="0" smtClean="0"/>
              <a:t> </a:t>
            </a:r>
            <a:r>
              <a:rPr lang="et-EE" sz="2400" dirty="0"/>
              <a:t>– klass </a:t>
            </a:r>
            <a:r>
              <a:rPr lang="et-EE" sz="2400" b="1" dirty="0" err="1"/>
              <a:t>int</a:t>
            </a:r>
            <a:endParaRPr lang="et-EE" sz="2400" dirty="0"/>
          </a:p>
          <a:p>
            <a:pPr lvl="2">
              <a:lnSpc>
                <a:spcPct val="150000"/>
              </a:lnSpc>
              <a:buFont typeface="Wingdings" pitchFamily="2" charset="2"/>
              <a:buChar char="§"/>
            </a:pPr>
            <a:r>
              <a:rPr lang="et-EE" sz="2400" b="1" dirty="0" smtClean="0"/>
              <a:t>  reaalarvud </a:t>
            </a:r>
            <a:r>
              <a:rPr lang="et-EE" sz="2400" dirty="0" smtClean="0"/>
              <a:t>(ujupunktarvud) </a:t>
            </a:r>
            <a:r>
              <a:rPr lang="et-EE" sz="2400" dirty="0"/>
              <a:t>– klass </a:t>
            </a:r>
            <a:r>
              <a:rPr lang="en-US" sz="2400" b="1" dirty="0"/>
              <a:t>float</a:t>
            </a:r>
            <a:endParaRPr lang="et-EE" sz="2400" dirty="0"/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t-EE" sz="2400" b="1" dirty="0" smtClean="0"/>
              <a:t>  tõeväärtused</a:t>
            </a:r>
            <a:r>
              <a:rPr lang="et-EE" sz="2400" dirty="0" smtClean="0"/>
              <a:t> </a:t>
            </a:r>
            <a:r>
              <a:rPr lang="et-EE" sz="2400" dirty="0"/>
              <a:t>– klass </a:t>
            </a:r>
            <a:r>
              <a:rPr lang="et-EE" sz="2400" b="1" dirty="0"/>
              <a:t>bool</a:t>
            </a:r>
            <a:r>
              <a:rPr lang="et-EE" sz="2400" dirty="0" smtClean="0"/>
              <a:t>.</a:t>
            </a:r>
            <a:endParaRPr lang="et-EE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28573" y="5286113"/>
            <a:ext cx="77048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t-EE" sz="2200" dirty="0" smtClean="0"/>
              <a:t>Iga klassi väärtuste jaoks kasutatakse kindlaid esitusviise ehk </a:t>
            </a:r>
            <a:r>
              <a:rPr lang="et-EE" sz="2200" dirty="0" err="1" smtClean="0"/>
              <a:t>vor-minguid</a:t>
            </a:r>
            <a:r>
              <a:rPr lang="et-EE" sz="2200" dirty="0" smtClean="0"/>
              <a:t> ning on ettenähtud kindlad tehted ja funktsioonid</a:t>
            </a:r>
            <a:endParaRPr lang="et-EE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908593" y="6093296"/>
            <a:ext cx="73448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200" dirty="0" smtClean="0"/>
              <a:t>Funktsiooniga </a:t>
            </a:r>
            <a:r>
              <a:rPr lang="et-EE" sz="2200" b="1" dirty="0" err="1" smtClean="0"/>
              <a:t>type</a:t>
            </a:r>
            <a:r>
              <a:rPr lang="et-EE" sz="2200" dirty="0" err="1" smtClean="0"/>
              <a:t>(</a:t>
            </a:r>
            <a:r>
              <a:rPr lang="et-EE" sz="2200" dirty="0" smtClean="0"/>
              <a:t>) saab teha kindlaks väärtuse tüübi</a:t>
            </a:r>
            <a:endParaRPr lang="et-EE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t-EE" sz="3600" b="1" dirty="0" smtClean="0"/>
              <a:t>Väärtuste esitusviisidest</a:t>
            </a:r>
            <a:endParaRPr lang="et-EE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052736"/>
            <a:ext cx="8496944" cy="1055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t-EE" sz="2200" b="1" dirty="0" smtClean="0"/>
              <a:t>Stringid </a:t>
            </a:r>
            <a:r>
              <a:rPr lang="et-EE" sz="2200" dirty="0" smtClean="0"/>
              <a:t>salvestatakse  </a:t>
            </a:r>
            <a:r>
              <a:rPr lang="et-EE" sz="2200" b="1" dirty="0" err="1" smtClean="0"/>
              <a:t>Unicode</a:t>
            </a:r>
            <a:r>
              <a:rPr lang="et-EE" sz="2200" dirty="0" err="1" smtClean="0"/>
              <a:t>-s</a:t>
            </a:r>
            <a:r>
              <a:rPr lang="et-EE" sz="2200" dirty="0" smtClean="0"/>
              <a:t>: igale märgile vastab kindel arv ja  sellele eraldatakse </a:t>
            </a:r>
            <a:r>
              <a:rPr lang="et-EE" sz="2200" b="1" dirty="0" smtClean="0"/>
              <a:t>kaks</a:t>
            </a:r>
            <a:r>
              <a:rPr lang="et-EE" sz="2200" dirty="0" smtClean="0"/>
              <a:t> baiti.</a:t>
            </a:r>
            <a:endParaRPr lang="et-EE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2204864"/>
            <a:ext cx="8496944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t-EE" sz="2200" b="1" dirty="0" smtClean="0"/>
              <a:t>Arvud</a:t>
            </a:r>
            <a:r>
              <a:rPr lang="et-EE" sz="2200" dirty="0" smtClean="0"/>
              <a:t>, milledega täidetakse arvutusi, peavad olema spetsiaalsetes vormingutes: </a:t>
            </a:r>
            <a:r>
              <a:rPr lang="et-EE" sz="2200" b="1" dirty="0" smtClean="0"/>
              <a:t>püsipunkt </a:t>
            </a:r>
            <a:r>
              <a:rPr lang="et-EE" sz="2200" dirty="0" smtClean="0"/>
              <a:t>(täisarvud) või </a:t>
            </a:r>
            <a:r>
              <a:rPr lang="et-EE" sz="2200" b="1" dirty="0" smtClean="0"/>
              <a:t>ujupunkt</a:t>
            </a:r>
            <a:r>
              <a:rPr lang="et-EE" sz="2200" dirty="0" smtClean="0"/>
              <a:t> (reaalarvud).  Täisarvudel murdosa  puudub.  </a:t>
            </a:r>
          </a:p>
          <a:p>
            <a:pPr algn="just">
              <a:lnSpc>
                <a:spcPct val="150000"/>
              </a:lnSpc>
            </a:pPr>
            <a:r>
              <a:rPr lang="et-EE" sz="2200" dirty="0" smtClean="0"/>
              <a:t>Arv võib olla esitatud ka tekstivormingus, näiteks peale sisestamist </a:t>
            </a:r>
            <a:r>
              <a:rPr lang="et-EE" sz="2200" b="1" dirty="0" err="1" smtClean="0"/>
              <a:t>input</a:t>
            </a:r>
            <a:r>
              <a:rPr lang="et-EE" sz="2200" dirty="0" err="1" smtClean="0"/>
              <a:t>-funktsiooniga</a:t>
            </a:r>
            <a:r>
              <a:rPr lang="et-EE" sz="2200" dirty="0" smtClean="0"/>
              <a:t>. Sellisel kujul esitatud arvudega arvutusi teha ei saa. </a:t>
            </a:r>
          </a:p>
          <a:p>
            <a:pPr algn="just">
              <a:lnSpc>
                <a:spcPct val="150000"/>
              </a:lnSpc>
            </a:pPr>
            <a:r>
              <a:rPr lang="et-EE" sz="2200" dirty="0" smtClean="0"/>
              <a:t>Väärtusi saab teisendada ühest vormingust (tüübist) teisse </a:t>
            </a:r>
            <a:r>
              <a:rPr lang="et-EE" sz="2200" dirty="0" err="1" smtClean="0"/>
              <a:t>funktsioo-nidega</a:t>
            </a:r>
            <a:r>
              <a:rPr lang="et-EE" sz="2200" dirty="0" smtClean="0"/>
              <a:t> </a:t>
            </a:r>
            <a:r>
              <a:rPr lang="et-EE" sz="2200" b="1" dirty="0" err="1" smtClean="0"/>
              <a:t>int</a:t>
            </a:r>
            <a:r>
              <a:rPr lang="et-EE" sz="2200" dirty="0" err="1" smtClean="0"/>
              <a:t>(</a:t>
            </a:r>
            <a:r>
              <a:rPr lang="et-EE" sz="2200" dirty="0" smtClean="0"/>
              <a:t>), </a:t>
            </a:r>
            <a:r>
              <a:rPr lang="et-EE" sz="2200" b="1" dirty="0" err="1" smtClean="0"/>
              <a:t>float</a:t>
            </a:r>
            <a:r>
              <a:rPr lang="et-EE" sz="2200" dirty="0" err="1" smtClean="0"/>
              <a:t>(</a:t>
            </a:r>
            <a:r>
              <a:rPr lang="et-EE" sz="2200" dirty="0" smtClean="0"/>
              <a:t>), </a:t>
            </a:r>
            <a:r>
              <a:rPr lang="et-EE" sz="2200" b="1" dirty="0" err="1" smtClean="0"/>
              <a:t>str</a:t>
            </a:r>
            <a:r>
              <a:rPr lang="et-EE" sz="2200" dirty="0" err="1" smtClean="0"/>
              <a:t>(</a:t>
            </a:r>
            <a:r>
              <a:rPr lang="et-EE" sz="2200" dirty="0" smtClean="0"/>
              <a:t>) jm. </a:t>
            </a:r>
            <a:endParaRPr lang="et-EE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92696"/>
          </a:xfrm>
        </p:spPr>
        <p:txBody>
          <a:bodyPr>
            <a:normAutofit/>
          </a:bodyPr>
          <a:lstStyle/>
          <a:p>
            <a:r>
              <a:rPr lang="et-EE" sz="3600" b="1" dirty="0" smtClean="0">
                <a:solidFill>
                  <a:srgbClr val="FF0000"/>
                </a:solidFill>
              </a:rPr>
              <a:t>Tehted ja operatsioonid</a:t>
            </a:r>
            <a:endParaRPr lang="et-EE" sz="36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908720"/>
            <a:ext cx="80648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t-EE" sz="2200" dirty="0" smtClean="0">
                <a:latin typeface="Arial" pitchFamily="34" charset="0"/>
                <a:cs typeface="Arial" pitchFamily="34" charset="0"/>
              </a:rPr>
              <a:t>Lubatud tehted ja operatsioonid sõltuvad väärtuse klassist</a:t>
            </a:r>
            <a:endParaRPr lang="et-EE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324990"/>
            <a:ext cx="80648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t-EE" sz="2200" b="1" dirty="0" smtClean="0">
                <a:latin typeface="Arial" pitchFamily="34" charset="0"/>
                <a:cs typeface="Arial" pitchFamily="34" charset="0"/>
              </a:rPr>
              <a:t>Stringide</a:t>
            </a:r>
            <a:r>
              <a:rPr lang="et-EE" sz="2200" dirty="0" smtClean="0">
                <a:latin typeface="Arial" pitchFamily="34" charset="0"/>
                <a:cs typeface="Arial" pitchFamily="34" charset="0"/>
              </a:rPr>
              <a:t> jaoks on kaks tehet (operaatorit): </a:t>
            </a:r>
          </a:p>
          <a:p>
            <a:pPr lvl="1">
              <a:lnSpc>
                <a:spcPct val="150000"/>
              </a:lnSpc>
            </a:pPr>
            <a:r>
              <a:rPr lang="et-EE" sz="2200" dirty="0" smtClean="0">
                <a:latin typeface="Arial" pitchFamily="34" charset="0"/>
                <a:cs typeface="Arial" pitchFamily="34" charset="0"/>
              </a:rPr>
              <a:t>+  ühendamine ehk sidurdamine:  “summa =  “ + </a:t>
            </a:r>
            <a:r>
              <a:rPr lang="et-EE" sz="2200" dirty="0" err="1" smtClean="0">
                <a:latin typeface="Arial" pitchFamily="34" charset="0"/>
                <a:cs typeface="Arial" pitchFamily="34" charset="0"/>
              </a:rPr>
              <a:t>str(S</a:t>
            </a:r>
            <a:r>
              <a:rPr lang="et-EE" sz="2200" dirty="0" smtClean="0">
                <a:latin typeface="Arial" pitchFamily="34" charset="0"/>
                <a:cs typeface="Arial" pitchFamily="34" charset="0"/>
              </a:rPr>
              <a:t>)  </a:t>
            </a:r>
          </a:p>
          <a:p>
            <a:pPr lvl="1">
              <a:lnSpc>
                <a:spcPct val="150000"/>
              </a:lnSpc>
            </a:pPr>
            <a:r>
              <a:rPr lang="et-EE" sz="2200" dirty="0" smtClean="0">
                <a:latin typeface="Arial" pitchFamily="34" charset="0"/>
                <a:cs typeface="Arial" pitchFamily="34" charset="0"/>
              </a:rPr>
              <a:t> *  paljundamine:  print (50 * “-”)</a:t>
            </a:r>
          </a:p>
          <a:p>
            <a:pPr>
              <a:lnSpc>
                <a:spcPct val="150000"/>
              </a:lnSpc>
            </a:pPr>
            <a:r>
              <a:rPr lang="et-EE" sz="2200" dirty="0" smtClean="0">
                <a:latin typeface="Arial" pitchFamily="34" charset="0"/>
                <a:cs typeface="Arial" pitchFamily="34" charset="0"/>
              </a:rPr>
              <a:t>Saab kasutada mitmeid funktsioone ja meetodeid</a:t>
            </a:r>
            <a:endParaRPr lang="et-EE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3434031"/>
            <a:ext cx="8064896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t-EE" sz="2200" b="1" dirty="0" smtClean="0">
                <a:latin typeface="Arial" pitchFamily="34" charset="0"/>
                <a:cs typeface="Arial" pitchFamily="34" charset="0"/>
              </a:rPr>
              <a:t>Arvude</a:t>
            </a:r>
            <a:r>
              <a:rPr lang="et-EE" sz="2200" dirty="0" smtClean="0">
                <a:latin typeface="Arial" pitchFamily="34" charset="0"/>
                <a:cs typeface="Arial" pitchFamily="34" charset="0"/>
              </a:rPr>
              <a:t> jaoks  saab kasutada </a:t>
            </a:r>
            <a:r>
              <a:rPr lang="et-EE" sz="2200" b="1" dirty="0" smtClean="0">
                <a:latin typeface="Arial" pitchFamily="34" charset="0"/>
                <a:cs typeface="Arial" pitchFamily="34" charset="0"/>
              </a:rPr>
              <a:t>aritmeetikatehteid</a:t>
            </a:r>
            <a:r>
              <a:rPr lang="et-EE" sz="22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lvl="1">
              <a:lnSpc>
                <a:spcPct val="150000"/>
              </a:lnSpc>
            </a:pPr>
            <a:r>
              <a:rPr lang="et-EE" sz="2200" b="1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t-EE" sz="2200" dirty="0" smtClean="0">
                <a:latin typeface="Arial" pitchFamily="34" charset="0"/>
                <a:cs typeface="Arial" pitchFamily="34" charset="0"/>
              </a:rPr>
              <a:t>,   </a:t>
            </a:r>
            <a:r>
              <a:rPr lang="et-EE" sz="22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t-EE" sz="2200" dirty="0" smtClean="0">
                <a:latin typeface="Arial" pitchFamily="34" charset="0"/>
                <a:cs typeface="Arial" pitchFamily="34" charset="0"/>
              </a:rPr>
              <a:t>,   </a:t>
            </a:r>
            <a:r>
              <a:rPr lang="et-EE" sz="2200" b="1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et-EE" sz="2200" dirty="0" smtClean="0">
                <a:latin typeface="Arial" pitchFamily="34" charset="0"/>
                <a:cs typeface="Arial" pitchFamily="34" charset="0"/>
              </a:rPr>
              <a:t>,   </a:t>
            </a:r>
            <a:r>
              <a:rPr lang="et-EE" sz="2200" b="1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t-EE" sz="2200" dirty="0" smtClean="0">
                <a:latin typeface="Arial" pitchFamily="34" charset="0"/>
                <a:cs typeface="Arial" pitchFamily="34" charset="0"/>
              </a:rPr>
              <a:t>,   </a:t>
            </a:r>
            <a:r>
              <a:rPr lang="et-EE" sz="2200" b="1" dirty="0" smtClean="0">
                <a:latin typeface="Arial" pitchFamily="34" charset="0"/>
                <a:cs typeface="Arial" pitchFamily="34" charset="0"/>
              </a:rPr>
              <a:t>**</a:t>
            </a:r>
            <a:r>
              <a:rPr lang="et-EE" sz="2200" dirty="0" smtClean="0">
                <a:latin typeface="Arial" pitchFamily="34" charset="0"/>
                <a:cs typeface="Arial" pitchFamily="34" charset="0"/>
              </a:rPr>
              <a:t>  - astendamine</a:t>
            </a:r>
          </a:p>
          <a:p>
            <a:pPr lvl="1">
              <a:lnSpc>
                <a:spcPct val="150000"/>
              </a:lnSpc>
            </a:pPr>
            <a:r>
              <a:rPr lang="et-EE" sz="2200" dirty="0" smtClean="0">
                <a:latin typeface="Arial" pitchFamily="34" charset="0"/>
                <a:cs typeface="Arial" pitchFamily="34" charset="0"/>
              </a:rPr>
              <a:t>// - </a:t>
            </a:r>
            <a:r>
              <a:rPr lang="et-EE" sz="2400" dirty="0" smtClean="0"/>
              <a:t>täisarvuline</a:t>
            </a:r>
            <a:r>
              <a:rPr lang="et-EE" sz="2200" dirty="0" smtClean="0">
                <a:latin typeface="Arial" pitchFamily="34" charset="0"/>
                <a:cs typeface="Arial" pitchFamily="34" charset="0"/>
              </a:rPr>
              <a:t> jagamine  %  - jagamise jääk</a:t>
            </a:r>
          </a:p>
          <a:p>
            <a:pPr>
              <a:lnSpc>
                <a:spcPct val="150000"/>
              </a:lnSpc>
            </a:pPr>
            <a:r>
              <a:rPr lang="et-EE" sz="2200" dirty="0" smtClean="0">
                <a:latin typeface="Arial" pitchFamily="34" charset="0"/>
                <a:cs typeface="Arial" pitchFamily="34" charset="0"/>
              </a:rPr>
              <a:t>On olemas mitmeid funktsioone: </a:t>
            </a:r>
            <a:r>
              <a:rPr lang="et-EE" sz="2200" b="1" dirty="0" err="1" smtClean="0">
                <a:latin typeface="Arial" pitchFamily="34" charset="0"/>
                <a:cs typeface="Arial" pitchFamily="34" charset="0"/>
              </a:rPr>
              <a:t>sqrt</a:t>
            </a:r>
            <a:r>
              <a:rPr lang="et-EE" sz="2200" dirty="0" err="1" smtClean="0">
                <a:latin typeface="Arial" pitchFamily="34" charset="0"/>
                <a:cs typeface="Arial" pitchFamily="34" charset="0"/>
              </a:rPr>
              <a:t>(</a:t>
            </a:r>
            <a:r>
              <a:rPr lang="et-EE" sz="2200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et-EE" sz="2200" b="1" dirty="0" err="1" smtClean="0">
                <a:latin typeface="Arial" pitchFamily="34" charset="0"/>
                <a:cs typeface="Arial" pitchFamily="34" charset="0"/>
              </a:rPr>
              <a:t>sin</a:t>
            </a:r>
            <a:r>
              <a:rPr lang="et-EE" sz="2200" dirty="0" err="1" smtClean="0">
                <a:latin typeface="Arial" pitchFamily="34" charset="0"/>
                <a:cs typeface="Arial" pitchFamily="34" charset="0"/>
              </a:rPr>
              <a:t>(</a:t>
            </a:r>
            <a:r>
              <a:rPr lang="et-EE" sz="2200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et-EE" sz="2200" b="1" dirty="0" err="1" smtClean="0">
                <a:latin typeface="Arial" pitchFamily="34" charset="0"/>
                <a:cs typeface="Arial" pitchFamily="34" charset="0"/>
              </a:rPr>
              <a:t>log</a:t>
            </a:r>
            <a:r>
              <a:rPr lang="et-EE" sz="2200" dirty="0" err="1" smtClean="0">
                <a:latin typeface="Arial" pitchFamily="34" charset="0"/>
                <a:cs typeface="Arial" pitchFamily="34" charset="0"/>
              </a:rPr>
              <a:t>(</a:t>
            </a:r>
            <a:r>
              <a:rPr lang="et-EE" sz="2200" dirty="0" smtClean="0">
                <a:latin typeface="Arial" pitchFamily="34" charset="0"/>
                <a:cs typeface="Arial" pitchFamily="34" charset="0"/>
              </a:rPr>
              <a:t>) , </a:t>
            </a:r>
            <a:r>
              <a:rPr lang="et-EE" sz="2200" b="1" dirty="0" err="1" smtClean="0">
                <a:latin typeface="Arial" pitchFamily="34" charset="0"/>
                <a:cs typeface="Arial" pitchFamily="34" charset="0"/>
              </a:rPr>
              <a:t>abs</a:t>
            </a:r>
            <a:r>
              <a:rPr lang="et-EE" sz="2200" dirty="0" err="1" smtClean="0">
                <a:latin typeface="Arial" pitchFamily="34" charset="0"/>
                <a:cs typeface="Arial" pitchFamily="34" charset="0"/>
              </a:rPr>
              <a:t>(</a:t>
            </a:r>
            <a:r>
              <a:rPr lang="et-EE" sz="2200" dirty="0" smtClean="0">
                <a:latin typeface="Arial" pitchFamily="34" charset="0"/>
                <a:cs typeface="Arial" pitchFamily="34" charset="0"/>
              </a:rPr>
              <a:t>) jm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5589240"/>
            <a:ext cx="80648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t-EE" sz="2200" dirty="0" smtClean="0">
                <a:latin typeface="Arial" pitchFamily="34" charset="0"/>
                <a:cs typeface="Arial" pitchFamily="34" charset="0"/>
              </a:rPr>
              <a:t>Kõikide väärtuste jaoks saab kasutada </a:t>
            </a:r>
            <a:r>
              <a:rPr lang="et-EE" sz="2200" b="1" dirty="0" smtClean="0">
                <a:latin typeface="Arial" pitchFamily="34" charset="0"/>
                <a:cs typeface="Arial" pitchFamily="34" charset="0"/>
              </a:rPr>
              <a:t>võrdlustehteid</a:t>
            </a:r>
            <a:r>
              <a:rPr lang="et-EE" sz="2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>
              <a:lnSpc>
                <a:spcPct val="150000"/>
              </a:lnSpc>
            </a:pPr>
            <a:r>
              <a:rPr lang="et-EE" sz="2200" dirty="0" smtClean="0">
                <a:latin typeface="Arial" pitchFamily="34" charset="0"/>
                <a:cs typeface="Arial" pitchFamily="34" charset="0"/>
              </a:rPr>
              <a:t>==,   !=, &lt;,  &lt;=,  &gt;,  &gt;=</a:t>
            </a:r>
            <a:endParaRPr lang="et-EE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200" b="1" dirty="0" smtClean="0">
                <a:solidFill>
                  <a:srgbClr val="0070C0"/>
                </a:solidFill>
              </a:rPr>
              <a:t>Märkandmete organisatsioon</a:t>
            </a:r>
            <a:endParaRPr lang="et-EE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979712" y="1268760"/>
            <a:ext cx="518457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t-EE" sz="2400" b="1" dirty="0" smtClean="0"/>
              <a:t>  skalaarandmed</a:t>
            </a:r>
          </a:p>
          <a:p>
            <a:pPr lvl="1">
              <a:buFont typeface="Wingdings" pitchFamily="2" charset="2"/>
              <a:buChar char="§"/>
            </a:pPr>
            <a:r>
              <a:rPr lang="et-EE" sz="2400" b="1" dirty="0"/>
              <a:t> </a:t>
            </a:r>
            <a:r>
              <a:rPr lang="et-EE" sz="2400" dirty="0" smtClean="0"/>
              <a:t> </a:t>
            </a:r>
            <a:r>
              <a:rPr lang="et-EE" sz="2400" b="1" dirty="0" smtClean="0"/>
              <a:t>konstandid</a:t>
            </a:r>
            <a:r>
              <a:rPr lang="et-EE" sz="2400" dirty="0" smtClean="0"/>
              <a:t> ehk </a:t>
            </a:r>
            <a:r>
              <a:rPr lang="et-EE" sz="2400" dirty="0" err="1" smtClean="0"/>
              <a:t>literalid</a:t>
            </a:r>
            <a:r>
              <a:rPr lang="et-EE" sz="2400" dirty="0" smtClean="0"/>
              <a:t> (</a:t>
            </a:r>
            <a:r>
              <a:rPr lang="et-EE" sz="2400" i="1" dirty="0" err="1" smtClean="0"/>
              <a:t>literals</a:t>
            </a:r>
            <a:r>
              <a:rPr lang="et-EE" sz="2400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t-EE" sz="2400" b="1" dirty="0" smtClean="0"/>
              <a:t>  muutujad</a:t>
            </a:r>
            <a:r>
              <a:rPr lang="et-EE" sz="2400" dirty="0" smtClean="0"/>
              <a:t> (</a:t>
            </a:r>
            <a:r>
              <a:rPr lang="et-EE" sz="2400" i="1" dirty="0" err="1" smtClean="0"/>
              <a:t>variables</a:t>
            </a:r>
            <a:r>
              <a:rPr lang="et-EE" sz="2400" dirty="0" smtClean="0"/>
              <a:t>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t-EE" sz="2400" b="1" dirty="0"/>
              <a:t> </a:t>
            </a:r>
            <a:r>
              <a:rPr lang="et-EE" sz="2400" b="1" dirty="0" smtClean="0"/>
              <a:t> andmekogumikud</a:t>
            </a:r>
          </a:p>
          <a:p>
            <a:pPr lvl="1">
              <a:buFont typeface="Wingdings" pitchFamily="2" charset="2"/>
              <a:buChar char="§"/>
            </a:pPr>
            <a:r>
              <a:rPr lang="et-EE" sz="2400" b="1" dirty="0"/>
              <a:t> </a:t>
            </a:r>
            <a:r>
              <a:rPr lang="et-EE" sz="2400" b="1" dirty="0" smtClean="0"/>
              <a:t> loendid</a:t>
            </a:r>
            <a:r>
              <a:rPr lang="et-EE" sz="2400" dirty="0" smtClean="0"/>
              <a:t> (</a:t>
            </a:r>
            <a:r>
              <a:rPr lang="et-EE" sz="2400" i="1" dirty="0" err="1" smtClean="0"/>
              <a:t>lists</a:t>
            </a:r>
            <a:r>
              <a:rPr lang="et-EE" sz="2400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t-EE" sz="2400" dirty="0"/>
              <a:t> </a:t>
            </a:r>
            <a:r>
              <a:rPr lang="et-EE" sz="2400" dirty="0" smtClean="0"/>
              <a:t> </a:t>
            </a:r>
            <a:r>
              <a:rPr lang="et-EE" sz="2400" b="1" dirty="0" smtClean="0"/>
              <a:t>sõnastikud</a:t>
            </a:r>
            <a:r>
              <a:rPr lang="et-EE" sz="2400" dirty="0" smtClean="0"/>
              <a:t> (</a:t>
            </a:r>
            <a:r>
              <a:rPr lang="et-EE" sz="2400" i="1" dirty="0" err="1" smtClean="0"/>
              <a:t>dictionaries</a:t>
            </a:r>
            <a:r>
              <a:rPr lang="et-EE" sz="2400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t-EE" sz="2400" dirty="0" smtClean="0"/>
              <a:t>  </a:t>
            </a:r>
            <a:r>
              <a:rPr lang="et-EE" sz="2400" b="1" dirty="0" smtClean="0"/>
              <a:t>korteežid</a:t>
            </a:r>
            <a:r>
              <a:rPr lang="et-EE" sz="2400" dirty="0" smtClean="0"/>
              <a:t> (</a:t>
            </a:r>
            <a:r>
              <a:rPr lang="et-EE" sz="2400" i="1" dirty="0" err="1" smtClean="0"/>
              <a:t>tuples</a:t>
            </a:r>
            <a:r>
              <a:rPr lang="et-EE" sz="2400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t-EE" sz="2400" dirty="0"/>
              <a:t> </a:t>
            </a:r>
            <a:r>
              <a:rPr lang="et-EE" sz="2400" dirty="0" smtClean="0"/>
              <a:t> ---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t-EE" sz="2400" b="1" dirty="0"/>
              <a:t> </a:t>
            </a:r>
            <a:r>
              <a:rPr lang="et-EE" sz="2400" b="1" dirty="0" smtClean="0"/>
              <a:t> failid</a:t>
            </a:r>
          </a:p>
          <a:p>
            <a:pPr>
              <a:buFont typeface="Arial" pitchFamily="34" charset="0"/>
              <a:buChar char="•"/>
            </a:pPr>
            <a:endParaRPr lang="et-EE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8614"/>
            <a:ext cx="8229600" cy="562074"/>
          </a:xfrm>
        </p:spPr>
        <p:txBody>
          <a:bodyPr>
            <a:noAutofit/>
          </a:bodyPr>
          <a:lstStyle/>
          <a:p>
            <a:r>
              <a:rPr lang="et-EE" sz="3600" b="1" dirty="0" smtClean="0"/>
              <a:t>Konstandid </a:t>
            </a:r>
            <a:r>
              <a:rPr lang="et-EE" sz="3600" dirty="0" smtClean="0"/>
              <a:t>ehk</a:t>
            </a:r>
            <a:r>
              <a:rPr lang="et-EE" sz="3600" b="1" dirty="0" smtClean="0"/>
              <a:t> </a:t>
            </a:r>
            <a:r>
              <a:rPr lang="et-EE" sz="3600" b="1" dirty="0" err="1" smtClean="0"/>
              <a:t>literaalid</a:t>
            </a:r>
            <a:endParaRPr lang="et-EE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620688"/>
            <a:ext cx="8136904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t-EE" b="1" dirty="0"/>
              <a:t>Konstantide</a:t>
            </a:r>
            <a:r>
              <a:rPr lang="et-EE" dirty="0"/>
              <a:t> väärtused esitatakse otse programmis. Nende esitusviis sõltub väärtuse tüübist (klassist). Väärtuse muutmiseks peab </a:t>
            </a:r>
            <a:r>
              <a:rPr lang="et-EE" dirty="0" smtClean="0"/>
              <a:t>muutma programmi.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556702"/>
            <a:ext cx="8136904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t-EE" b="1" dirty="0"/>
              <a:t>Arvkonstandid </a:t>
            </a:r>
            <a:r>
              <a:rPr lang="et-EE" dirty="0"/>
              <a:t>esitatakse programmides enamasti tavaliste </a:t>
            </a:r>
            <a:r>
              <a:rPr lang="et-EE" dirty="0" smtClean="0"/>
              <a:t>kümnendarvudena </a:t>
            </a:r>
            <a:r>
              <a:rPr lang="et-EE" dirty="0"/>
              <a:t>või eksponentvormingus. </a:t>
            </a:r>
            <a:r>
              <a:rPr lang="et-EE" b="1" dirty="0"/>
              <a:t>Reaalarvudes</a:t>
            </a:r>
            <a:r>
              <a:rPr lang="et-EE" dirty="0"/>
              <a:t> kasutatakse murdosa eraldamiseks </a:t>
            </a:r>
            <a:r>
              <a:rPr lang="et-EE" b="1" dirty="0"/>
              <a:t>punkti:</a:t>
            </a:r>
            <a:endParaRPr lang="et-EE" dirty="0"/>
          </a:p>
          <a:p>
            <a:r>
              <a:rPr lang="et-EE" sz="2000" i="1" dirty="0" smtClean="0"/>
              <a:t>       13</a:t>
            </a:r>
            <a:r>
              <a:rPr lang="et-EE" sz="2000" i="1" dirty="0"/>
              <a:t>,   74600,   -21,   73</a:t>
            </a:r>
            <a:r>
              <a:rPr lang="et-EE" sz="2000" b="1" i="1" dirty="0"/>
              <a:t>.</a:t>
            </a:r>
            <a:r>
              <a:rPr lang="et-EE" sz="2000" i="1" dirty="0"/>
              <a:t>0,   73.5902, 2</a:t>
            </a:r>
            <a:r>
              <a:rPr lang="et-EE" sz="2000" b="1" i="1" dirty="0"/>
              <a:t>.</a:t>
            </a:r>
            <a:r>
              <a:rPr lang="et-EE" sz="2000" i="1" dirty="0"/>
              <a:t>1e6 = 2.1</a:t>
            </a:r>
            <a:r>
              <a:rPr lang="et-EE" sz="2000" i="1" dirty="0">
                <a:sym typeface="Symbol" panose="05050102010706020507" pitchFamily="18" charset="2"/>
              </a:rPr>
              <a:t></a:t>
            </a:r>
            <a:r>
              <a:rPr lang="et-EE" sz="2000" i="1" dirty="0"/>
              <a:t>10</a:t>
            </a:r>
            <a:r>
              <a:rPr lang="et-EE" sz="2000" i="1" baseline="30000" dirty="0"/>
              <a:t>6</a:t>
            </a:r>
            <a:r>
              <a:rPr lang="et-EE" sz="2000" i="1" dirty="0"/>
              <a:t> ,  1e-20 =</a:t>
            </a:r>
            <a:r>
              <a:rPr lang="et-EE" sz="2000" i="1" dirty="0" smtClean="0"/>
              <a:t>10</a:t>
            </a:r>
            <a:r>
              <a:rPr lang="et-EE" sz="2000" i="1" baseline="30000" dirty="0" smtClean="0"/>
              <a:t>-20</a:t>
            </a:r>
            <a:endParaRPr lang="et-EE" sz="20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2920397"/>
            <a:ext cx="835292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t-EE" b="1" dirty="0">
                <a:latin typeface="Arial" pitchFamily="34" charset="0"/>
                <a:cs typeface="Arial" pitchFamily="34" charset="0"/>
              </a:rPr>
              <a:t>Stringkonstandid </a:t>
            </a:r>
            <a:r>
              <a:rPr lang="et-EE" dirty="0">
                <a:latin typeface="Arial" pitchFamily="34" charset="0"/>
                <a:cs typeface="Arial" pitchFamily="34" charset="0"/>
              </a:rPr>
              <a:t>paigutatakse </a:t>
            </a:r>
            <a:r>
              <a:rPr lang="et-EE" b="1" dirty="0" smtClean="0">
                <a:latin typeface="Arial" pitchFamily="34" charset="0"/>
                <a:cs typeface="Arial" pitchFamily="34" charset="0"/>
              </a:rPr>
              <a:t>jutumärkide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t-EE" dirty="0">
                <a:latin typeface="Arial" pitchFamily="34" charset="0"/>
                <a:cs typeface="Arial" pitchFamily="34" charset="0"/>
              </a:rPr>
              <a:t>või </a:t>
            </a:r>
            <a:r>
              <a:rPr lang="et-EE" b="1" dirty="0">
                <a:latin typeface="Arial" pitchFamily="34" charset="0"/>
                <a:cs typeface="Arial" pitchFamily="34" charset="0"/>
              </a:rPr>
              <a:t>ülakomade</a:t>
            </a:r>
            <a:r>
              <a:rPr lang="et-EE" dirty="0">
                <a:latin typeface="Arial" pitchFamily="34" charset="0"/>
                <a:cs typeface="Arial" pitchFamily="34" charset="0"/>
              </a:rPr>
              <a:t>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vahele</a:t>
            </a:r>
            <a:r>
              <a:rPr lang="et-EE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t-EE" i="1" dirty="0" smtClean="0">
                <a:latin typeface="Arial" pitchFamily="34" charset="0"/>
                <a:cs typeface="Arial" pitchFamily="34" charset="0"/>
              </a:rPr>
              <a:t>    "</a:t>
            </a:r>
            <a:r>
              <a:rPr lang="et-EE" i="1" dirty="0">
                <a:latin typeface="Arial" pitchFamily="34" charset="0"/>
                <a:cs typeface="Arial" pitchFamily="34" charset="0"/>
              </a:rPr>
              <a:t>kõhn"</a:t>
            </a:r>
            <a:r>
              <a:rPr lang="fi-FI" dirty="0">
                <a:latin typeface="Arial" pitchFamily="34" charset="0"/>
                <a:cs typeface="Arial" pitchFamily="34" charset="0"/>
              </a:rPr>
              <a:t>, </a:t>
            </a:r>
            <a:r>
              <a:rPr lang="et-EE" i="1" dirty="0">
                <a:latin typeface="Arial" pitchFamily="34" charset="0"/>
                <a:cs typeface="Arial" pitchFamily="34" charset="0"/>
              </a:rPr>
              <a:t>"Tere, olen </a:t>
            </a:r>
            <a:r>
              <a:rPr lang="et-EE" i="1" dirty="0" err="1">
                <a:latin typeface="Arial" pitchFamily="34" charset="0"/>
                <a:cs typeface="Arial" pitchFamily="34" charset="0"/>
              </a:rPr>
              <a:t>Python</a:t>
            </a:r>
            <a:r>
              <a:rPr lang="et-EE" i="1" dirty="0">
                <a:latin typeface="Arial" pitchFamily="34" charset="0"/>
                <a:cs typeface="Arial" pitchFamily="34" charset="0"/>
              </a:rPr>
              <a:t>!"</a:t>
            </a:r>
            <a:r>
              <a:rPr lang="et-EE" dirty="0">
                <a:latin typeface="Arial" pitchFamily="34" charset="0"/>
                <a:cs typeface="Arial" pitchFamily="34" charset="0"/>
              </a:rPr>
              <a:t>, </a:t>
            </a:r>
            <a:r>
              <a:rPr lang="et-EE" i="1" dirty="0">
                <a:latin typeface="Arial" pitchFamily="34" charset="0"/>
                <a:cs typeface="Arial" pitchFamily="34" charset="0"/>
              </a:rPr>
              <a:t>'Mis on Sinu nimi?'</a:t>
            </a:r>
            <a:r>
              <a:rPr lang="et-EE" dirty="0">
                <a:latin typeface="Arial" pitchFamily="34" charset="0"/>
                <a:cs typeface="Arial" pitchFamily="34" charset="0"/>
              </a:rPr>
              <a:t> , </a:t>
            </a:r>
            <a:r>
              <a:rPr lang="et-EE" i="1" dirty="0">
                <a:latin typeface="Arial" pitchFamily="34" charset="0"/>
                <a:cs typeface="Arial" pitchFamily="34" charset="0"/>
              </a:rPr>
              <a:t>"e"</a:t>
            </a:r>
            <a:r>
              <a:rPr lang="et-EE" dirty="0">
                <a:latin typeface="Arial" pitchFamily="34" charset="0"/>
                <a:cs typeface="Arial" pitchFamily="34" charset="0"/>
              </a:rPr>
              <a:t>, </a:t>
            </a:r>
            <a:r>
              <a:rPr lang="et-EE" i="1" dirty="0">
                <a:latin typeface="Arial" pitchFamily="34" charset="0"/>
                <a:cs typeface="Arial" pitchFamily="34" charset="0"/>
              </a:rPr>
              <a:t>"0"</a:t>
            </a:r>
            <a:r>
              <a:rPr lang="et-EE" dirty="0">
                <a:latin typeface="Arial" pitchFamily="34" charset="0"/>
                <a:cs typeface="Arial" pitchFamily="34" charset="0"/>
              </a:rPr>
              <a:t>, </a:t>
            </a:r>
            <a:r>
              <a:rPr lang="et-EE" i="1" dirty="0">
                <a:latin typeface="Arial" pitchFamily="34" charset="0"/>
                <a:cs typeface="Arial" pitchFamily="34" charset="0"/>
              </a:rPr>
              <a:t>"12"</a:t>
            </a:r>
            <a:r>
              <a:rPr lang="et-EE" dirty="0">
                <a:latin typeface="Arial" pitchFamily="34" charset="0"/>
                <a:cs typeface="Arial" pitchFamily="34" charset="0"/>
              </a:rPr>
              <a:t>, '</a:t>
            </a:r>
            <a:r>
              <a:rPr lang="et-EE" i="1" dirty="0">
                <a:latin typeface="Arial" pitchFamily="34" charset="0"/>
                <a:cs typeface="Arial" pitchFamily="34" charset="0"/>
              </a:rPr>
              <a:t>-63.5'</a:t>
            </a:r>
            <a:endParaRPr lang="et-EE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r>
              <a:rPr lang="et-EE" dirty="0" smtClean="0">
                <a:latin typeface="Arial" pitchFamily="34" charset="0"/>
                <a:cs typeface="Arial" pitchFamily="34" charset="0"/>
              </a:rPr>
              <a:t>Jutumärgid</a:t>
            </a:r>
            <a:r>
              <a:rPr lang="et-EE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t-EE" i="1" dirty="0">
                <a:latin typeface="Arial" pitchFamily="34" charset="0"/>
                <a:cs typeface="Arial" pitchFamily="34" charset="0"/>
              </a:rPr>
              <a:t>ja </a:t>
            </a:r>
            <a:r>
              <a:rPr lang="et-EE" dirty="0">
                <a:latin typeface="Arial" pitchFamily="34" charset="0"/>
                <a:cs typeface="Arial" pitchFamily="34" charset="0"/>
              </a:rPr>
              <a:t>ülakomad on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samaväärsed</a:t>
            </a:r>
            <a:r>
              <a:rPr lang="et-EE" dirty="0">
                <a:latin typeface="Arial" pitchFamily="34" charset="0"/>
                <a:cs typeface="Arial" pitchFamily="34" charset="0"/>
              </a:rPr>
              <a:t>. Ühe konstandi jaoks peavad piirajad olema samad.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Kasutatakse </a:t>
            </a:r>
            <a:r>
              <a:rPr lang="et-EE" dirty="0">
                <a:latin typeface="Arial" pitchFamily="34" charset="0"/>
                <a:cs typeface="Arial" pitchFamily="34" charset="0"/>
              </a:rPr>
              <a:t>ka kolmekordsete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piirajade </a:t>
            </a:r>
            <a:r>
              <a:rPr lang="et-EE" b="1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"""</a:t>
            </a:r>
            <a:r>
              <a:rPr lang="et-EE" dirty="0">
                <a:latin typeface="Arial" pitchFamily="34" charset="0"/>
                <a:cs typeface="Arial" pitchFamily="34" charset="0"/>
              </a:rPr>
              <a:t> või </a:t>
            </a:r>
            <a:r>
              <a:rPr lang="et-EE" i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'''</a:t>
            </a:r>
            <a:r>
              <a:rPr lang="et-EE" dirty="0">
                <a:latin typeface="Arial" pitchFamily="34" charset="0"/>
                <a:cs typeface="Arial" pitchFamily="34" charset="0"/>
              </a:rPr>
              <a:t> vahel asuvaid stringe. Sellel variandil on mõningad täiendavaid võimalusi ja eesmärke. Väärtus võib paikneda </a:t>
            </a:r>
            <a:r>
              <a:rPr lang="et-EE" b="1" dirty="0">
                <a:latin typeface="Arial" pitchFamily="34" charset="0"/>
                <a:cs typeface="Arial" pitchFamily="34" charset="0"/>
              </a:rPr>
              <a:t>mitmel rea</a:t>
            </a:r>
            <a:r>
              <a:rPr lang="et-EE" dirty="0">
                <a:latin typeface="Arial" pitchFamily="34" charset="0"/>
                <a:cs typeface="Arial" pitchFamily="34" charset="0"/>
              </a:rPr>
              <a:t>l ja täita näiteks ka pikema kommentaari rolli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t-EE" b="1" dirty="0" smtClean="0">
                <a:latin typeface="Arial" pitchFamily="34" charset="0"/>
                <a:cs typeface="Arial" pitchFamily="34" charset="0"/>
              </a:rPr>
              <a:t>NB</a:t>
            </a:r>
            <a:r>
              <a:rPr lang="et-EE" b="1" dirty="0">
                <a:latin typeface="Arial" pitchFamily="34" charset="0"/>
                <a:cs typeface="Arial" pitchFamily="34" charset="0"/>
              </a:rPr>
              <a:t>!</a:t>
            </a:r>
            <a:r>
              <a:rPr lang="et-EE" dirty="0">
                <a:latin typeface="Arial" pitchFamily="34" charset="0"/>
                <a:cs typeface="Arial" pitchFamily="34" charset="0"/>
              </a:rPr>
              <a:t> Stringkonstandina esitatud arv (näiteks: "0", "12", '-63.5') salvestatakse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teksti-vormingus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t-EE" dirty="0">
                <a:latin typeface="Arial" pitchFamily="34" charset="0"/>
                <a:cs typeface="Arial" pitchFamily="34" charset="0"/>
              </a:rPr>
              <a:t>Sellises vormingus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arvudega </a:t>
            </a:r>
            <a:r>
              <a:rPr lang="et-EE" dirty="0">
                <a:latin typeface="Arial" pitchFamily="34" charset="0"/>
                <a:cs typeface="Arial" pitchFamily="34" charset="0"/>
              </a:rPr>
              <a:t>aritmeetikaoperatsioone täita ei saa.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</a:t>
            </a:r>
            <a:endParaRPr lang="et-E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6269250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000" b="1" dirty="0"/>
              <a:t>Loogikakonstant</a:t>
            </a:r>
            <a:r>
              <a:rPr lang="et-EE" sz="2000" dirty="0"/>
              <a:t> ehk tõeväärtus esitatakse </a:t>
            </a:r>
            <a:r>
              <a:rPr lang="et-EE" sz="2000" dirty="0" smtClean="0"/>
              <a:t>võtmesõna </a:t>
            </a:r>
            <a:r>
              <a:rPr lang="en-US" sz="2000" b="1" dirty="0"/>
              <a:t>True</a:t>
            </a:r>
            <a:r>
              <a:rPr lang="en-US" sz="2000" dirty="0"/>
              <a:t> </a:t>
            </a:r>
            <a:r>
              <a:rPr lang="et-EE" sz="2000" dirty="0"/>
              <a:t>või </a:t>
            </a:r>
            <a:r>
              <a:rPr lang="en-US" sz="2000" b="1" dirty="0"/>
              <a:t>False</a:t>
            </a:r>
            <a:r>
              <a:rPr lang="et-EE" sz="2000" dirty="0"/>
              <a:t> abil.</a:t>
            </a:r>
            <a:endParaRPr lang="et-EE" sz="2000" i="1" dirty="0"/>
          </a:p>
        </p:txBody>
      </p:sp>
    </p:spTree>
    <p:extLst>
      <p:ext uri="{BB962C8B-B14F-4D97-AF65-F5344CB8AC3E}">
        <p14:creationId xmlns:p14="http://schemas.microsoft.com/office/powerpoint/2010/main" xmlns="" val="3737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62074"/>
          </a:xfrm>
        </p:spPr>
        <p:txBody>
          <a:bodyPr>
            <a:noAutofit/>
          </a:bodyPr>
          <a:lstStyle/>
          <a:p>
            <a:r>
              <a:rPr lang="et-EE" sz="3600" b="1" dirty="0" smtClean="0">
                <a:solidFill>
                  <a:srgbClr val="0070C0"/>
                </a:solidFill>
              </a:rPr>
              <a:t>Muutujad</a:t>
            </a:r>
            <a:endParaRPr lang="et-EE" sz="36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692696"/>
            <a:ext cx="7992888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t-EE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Muutuja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 esitatakse </a:t>
            </a:r>
            <a:r>
              <a:rPr lang="et-EE" sz="2000" b="1" dirty="0" smtClean="0">
                <a:latin typeface="Arial" pitchFamily="34" charset="0"/>
                <a:cs typeface="Arial" pitchFamily="34" charset="0"/>
              </a:rPr>
              <a:t>nime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 abil. </a:t>
            </a:r>
            <a:r>
              <a:rPr lang="et-EE" sz="2000" b="1" dirty="0">
                <a:latin typeface="Arial" pitchFamily="34" charset="0"/>
                <a:cs typeface="Arial" pitchFamily="34" charset="0"/>
              </a:rPr>
              <a:t>Nimi</a:t>
            </a:r>
            <a:r>
              <a:rPr lang="et-EE" sz="2000" dirty="0">
                <a:latin typeface="Arial" pitchFamily="34" charset="0"/>
                <a:cs typeface="Arial" pitchFamily="34" charset="0"/>
              </a:rPr>
              <a:t> võib koosneda ühest tähest või tähtede, numbrite ja </a:t>
            </a:r>
            <a:r>
              <a:rPr lang="et-EE" sz="2000" dirty="0" err="1" smtClean="0">
                <a:latin typeface="Arial" pitchFamily="34" charset="0"/>
                <a:cs typeface="Arial" pitchFamily="34" charset="0"/>
              </a:rPr>
              <a:t>allkriipsude</a:t>
            </a:r>
            <a:r>
              <a:rPr lang="et-EE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jadast</a:t>
            </a:r>
            <a:r>
              <a:rPr lang="et-EE" sz="2000" dirty="0">
                <a:latin typeface="Arial" pitchFamily="34" charset="0"/>
                <a:cs typeface="Arial" pitchFamily="34" charset="0"/>
              </a:rPr>
              <a:t>, mis peab algama tähega või </a:t>
            </a:r>
            <a:r>
              <a:rPr lang="et-EE" sz="2000" dirty="0" err="1">
                <a:latin typeface="Arial" pitchFamily="34" charset="0"/>
                <a:cs typeface="Arial" pitchFamily="34" charset="0"/>
              </a:rPr>
              <a:t>allkriipsuga</a:t>
            </a:r>
            <a:r>
              <a:rPr lang="et-EE" sz="2000" dirty="0">
                <a:latin typeface="Arial" pitchFamily="34" charset="0"/>
                <a:cs typeface="Arial" pitchFamily="34" charset="0"/>
              </a:rPr>
              <a:t>. Teisi 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sümboleid 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(sh tühikuid) nimes </a:t>
            </a:r>
            <a:r>
              <a:rPr lang="et-EE" sz="2000" dirty="0">
                <a:latin typeface="Arial" pitchFamily="34" charset="0"/>
                <a:cs typeface="Arial" pitchFamily="34" charset="0"/>
              </a:rPr>
              <a:t>olla ei tohi. </a:t>
            </a:r>
            <a:endParaRPr lang="et-EE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t-EE" sz="2000" dirty="0" err="1" smtClean="0">
                <a:latin typeface="Arial" pitchFamily="34" charset="0"/>
                <a:cs typeface="Arial" pitchFamily="34" charset="0"/>
              </a:rPr>
              <a:t>Pythonis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t-EE" sz="2000" dirty="0">
                <a:latin typeface="Arial" pitchFamily="34" charset="0"/>
                <a:cs typeface="Arial" pitchFamily="34" charset="0"/>
              </a:rPr>
              <a:t>eristatakse 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suur- </a:t>
            </a:r>
            <a:r>
              <a:rPr lang="et-EE" sz="2000" dirty="0">
                <a:latin typeface="Arial" pitchFamily="34" charset="0"/>
                <a:cs typeface="Arial" pitchFamily="34" charset="0"/>
              </a:rPr>
              <a:t>ja väiketahti. </a:t>
            </a:r>
            <a:endParaRPr lang="et-EE" sz="2000" dirty="0" smtClean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</a:pPr>
            <a:r>
              <a:rPr lang="et-EE" sz="2200" i="1" dirty="0" smtClean="0">
                <a:latin typeface="Arial" pitchFamily="34" charset="0"/>
                <a:cs typeface="Arial" pitchFamily="34" charset="0"/>
              </a:rPr>
              <a:t>nimi</a:t>
            </a:r>
            <a:r>
              <a:rPr lang="et-EE" sz="2200" i="1" dirty="0">
                <a:latin typeface="Arial" pitchFamily="34" charset="0"/>
                <a:cs typeface="Arial" pitchFamily="34" charset="0"/>
              </a:rPr>
              <a:t>, </a:t>
            </a:r>
            <a:r>
              <a:rPr lang="et-EE" sz="2200" i="1" dirty="0" smtClean="0">
                <a:latin typeface="Arial" pitchFamily="34" charset="0"/>
                <a:cs typeface="Arial" pitchFamily="34" charset="0"/>
              </a:rPr>
              <a:t> v,  </a:t>
            </a:r>
            <a:r>
              <a:rPr lang="et-EE" sz="2200" i="1" dirty="0">
                <a:latin typeface="Arial" pitchFamily="34" charset="0"/>
                <a:cs typeface="Arial" pitchFamily="34" charset="0"/>
              </a:rPr>
              <a:t>pikkus</a:t>
            </a:r>
            <a:r>
              <a:rPr lang="et-EE" sz="2200" i="1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et-EE" sz="2200" i="1" dirty="0">
                <a:latin typeface="Arial" pitchFamily="34" charset="0"/>
                <a:cs typeface="Arial" pitchFamily="34" charset="0"/>
              </a:rPr>
              <a:t>L, </a:t>
            </a:r>
            <a:r>
              <a:rPr lang="et-EE" sz="2200" i="1" dirty="0" smtClean="0">
                <a:latin typeface="Arial" pitchFamily="34" charset="0"/>
                <a:cs typeface="Arial" pitchFamily="34" charset="0"/>
              </a:rPr>
              <a:t> x_1,  </a:t>
            </a:r>
            <a:r>
              <a:rPr lang="et-EE" sz="2200" i="1" dirty="0">
                <a:latin typeface="Arial" pitchFamily="34" charset="0"/>
                <a:cs typeface="Arial" pitchFamily="34" charset="0"/>
              </a:rPr>
              <a:t>Ab_t3_st_8</a:t>
            </a:r>
            <a:r>
              <a:rPr lang="et-EE" sz="2200" i="1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et-EE" sz="2200" i="1" dirty="0">
                <a:latin typeface="Arial" pitchFamily="34" charset="0"/>
                <a:cs typeface="Arial" pitchFamily="34" charset="0"/>
              </a:rPr>
              <a:t>_algus, </a:t>
            </a:r>
            <a:r>
              <a:rPr lang="et-EE" sz="2200" i="1" dirty="0" smtClean="0">
                <a:latin typeface="Arial" pitchFamily="34" charset="0"/>
                <a:cs typeface="Arial" pitchFamily="34" charset="0"/>
              </a:rPr>
              <a:t> täht</a:t>
            </a:r>
            <a:endParaRPr lang="et-EE" sz="2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3356992"/>
            <a:ext cx="7992888" cy="2343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t-EE" sz="2000" dirty="0" smtClean="0">
                <a:latin typeface="Arial" pitchFamily="34" charset="0"/>
                <a:cs typeface="Arial" pitchFamily="34" charset="0"/>
              </a:rPr>
              <a:t>Muutujale eraldatakse arvuti mälus </a:t>
            </a:r>
            <a:r>
              <a:rPr lang="et-EE" sz="2000" b="1" dirty="0" smtClean="0">
                <a:latin typeface="Arial" pitchFamily="34" charset="0"/>
                <a:cs typeface="Arial" pitchFamily="34" charset="0"/>
              </a:rPr>
              <a:t>väli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 (pesa). Vastavate lausete (käskude) abil saab sinna  salvestada väärtusi (korraga üks) ja lugeda neid näiteks uute väärtuste leidmisel. </a:t>
            </a:r>
            <a:r>
              <a:rPr lang="et-EE" sz="2000" dirty="0" err="1" smtClean="0">
                <a:latin typeface="Arial" pitchFamily="34" charset="0"/>
                <a:cs typeface="Arial" pitchFamily="34" charset="0"/>
              </a:rPr>
              <a:t>Pythonis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t-EE" sz="2000" dirty="0">
                <a:latin typeface="Arial" pitchFamily="34" charset="0"/>
                <a:cs typeface="Arial" pitchFamily="34" charset="0"/>
              </a:rPr>
              <a:t>ei pea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 muutujaid deklareerima ja </a:t>
            </a:r>
            <a:r>
              <a:rPr lang="et-EE" sz="2000" dirty="0">
                <a:latin typeface="Arial" pitchFamily="34" charset="0"/>
                <a:cs typeface="Arial" pitchFamily="34" charset="0"/>
              </a:rPr>
              <a:t>määratlema kirjeldustes nende tüüpe. 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Seda isegi ei saa teha.</a:t>
            </a:r>
            <a:endParaRPr lang="et-EE" sz="20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691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t-EE" sz="3200" b="1" dirty="0" smtClean="0">
                <a:solidFill>
                  <a:srgbClr val="0070C0"/>
                </a:solidFill>
              </a:rPr>
              <a:t>Muutujad, omistamislause</a:t>
            </a:r>
            <a:endParaRPr lang="et-EE" sz="32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836712"/>
            <a:ext cx="83529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t-EE" dirty="0" err="1">
                <a:latin typeface="Arial" pitchFamily="34" charset="0"/>
                <a:cs typeface="Arial" pitchFamily="34" charset="0"/>
              </a:rPr>
              <a:t>Pythoni</a:t>
            </a:r>
            <a:r>
              <a:rPr lang="et-EE" dirty="0">
                <a:latin typeface="Arial" pitchFamily="34" charset="0"/>
                <a:cs typeface="Arial" pitchFamily="34" charset="0"/>
              </a:rPr>
              <a:t> muutuja luuakse </a:t>
            </a:r>
            <a:r>
              <a:rPr lang="et-EE" b="1" dirty="0" smtClean="0">
                <a:latin typeface="Arial" pitchFamily="34" charset="0"/>
                <a:cs typeface="Arial" pitchFamily="34" charset="0"/>
              </a:rPr>
              <a:t>omistamislause </a:t>
            </a:r>
            <a:r>
              <a:rPr lang="et-EE" dirty="0">
                <a:latin typeface="Arial" pitchFamily="34" charset="0"/>
                <a:cs typeface="Arial" pitchFamily="34" charset="0"/>
              </a:rPr>
              <a:t>täitmisel, kui muutuja nimi esineb esimest korda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lause </a:t>
            </a:r>
            <a:r>
              <a:rPr lang="et-EE" dirty="0">
                <a:latin typeface="Arial" pitchFamily="34" charset="0"/>
                <a:cs typeface="Arial" pitchFamily="34" charset="0"/>
              </a:rPr>
              <a:t>vasakus pooles. Sellega luuakse ja salvestatakse ka muutuja esimene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väärtus</a:t>
            </a:r>
            <a:r>
              <a:rPr lang="et-EE" dirty="0">
                <a:latin typeface="Arial" pitchFamily="34" charset="0"/>
                <a:cs typeface="Arial" pitchFamily="34" charset="0"/>
              </a:rPr>
              <a:t>. Omistamislause põhivariant esitatakse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järgmiselt:</a:t>
            </a:r>
            <a:endParaRPr lang="et-EE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t-EE" sz="2200" dirty="0"/>
              <a:t>	</a:t>
            </a:r>
            <a:r>
              <a:rPr lang="et-EE" sz="2200" b="1" i="1" dirty="0">
                <a:latin typeface="Arial" pitchFamily="34" charset="0"/>
                <a:cs typeface="Arial" pitchFamily="34" charset="0"/>
              </a:rPr>
              <a:t>muutuja </a:t>
            </a:r>
            <a:r>
              <a:rPr lang="et-EE" sz="2200" dirty="0">
                <a:latin typeface="Arial" pitchFamily="34" charset="0"/>
                <a:cs typeface="Arial" pitchFamily="34" charset="0"/>
              </a:rPr>
              <a:t>=</a:t>
            </a:r>
            <a:r>
              <a:rPr lang="et-EE" sz="22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t-EE" sz="2200" b="1" i="1" dirty="0" smtClean="0">
                <a:latin typeface="Arial" pitchFamily="34" charset="0"/>
                <a:cs typeface="Arial" pitchFamily="34" charset="0"/>
              </a:rPr>
              <a:t>avaldis</a:t>
            </a:r>
            <a:endParaRPr lang="et-EE" sz="22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t-EE" dirty="0" smtClean="0">
                <a:latin typeface="Arial" pitchFamily="34" charset="0"/>
                <a:cs typeface="Arial" pitchFamily="34" charset="0"/>
              </a:rPr>
              <a:t>Siin </a:t>
            </a:r>
            <a:r>
              <a:rPr lang="et-EE" b="1" i="1" dirty="0" smtClean="0">
                <a:latin typeface="Arial" pitchFamily="34" charset="0"/>
                <a:cs typeface="Arial" pitchFamily="34" charset="0"/>
              </a:rPr>
              <a:t>muutuja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on muutuja nimi, </a:t>
            </a:r>
            <a:r>
              <a:rPr lang="et-EE" b="1" i="1" dirty="0" smtClean="0">
                <a:latin typeface="Arial" pitchFamily="34" charset="0"/>
                <a:cs typeface="Arial" pitchFamily="34" charset="0"/>
              </a:rPr>
              <a:t>avaldis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 annab väärtuse </a:t>
            </a:r>
            <a:r>
              <a:rPr lang="et-EE" dirty="0">
                <a:latin typeface="Arial" pitchFamily="34" charset="0"/>
                <a:cs typeface="Arial" pitchFamily="34" charset="0"/>
              </a:rPr>
              <a:t>eeskirja väärtuse leidmiseks. Avaldise erijuhuks on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konstant ja muutuja.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528" y="3429000"/>
            <a:ext cx="8352928" cy="496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t-EE" sz="2000" dirty="0" smtClean="0">
                <a:latin typeface="Arial" pitchFamily="34" charset="0"/>
                <a:cs typeface="Arial" pitchFamily="34" charset="0"/>
              </a:rPr>
              <a:t>k = 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1;  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x = 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13.21;  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nimi = </a:t>
            </a:r>
            <a:r>
              <a:rPr lang="et-EE" sz="2000" dirty="0">
                <a:latin typeface="Arial" pitchFamily="34" charset="0"/>
                <a:cs typeface="Arial" pitchFamily="34" charset="0"/>
              </a:rPr>
              <a:t>“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Kalle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“;  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P = 2 * (a + b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);  d </a:t>
            </a:r>
            <a:r>
              <a:rPr lang="et-EE" sz="2000" dirty="0">
                <a:latin typeface="Arial" pitchFamily="34" charset="0"/>
                <a:cs typeface="Arial" pitchFamily="34" charset="0"/>
              </a:rPr>
              <a:t>= </a:t>
            </a:r>
            <a:r>
              <a:rPr lang="et-EE" sz="2000" b="1" dirty="0" smtClean="0">
                <a:latin typeface="Arial" pitchFamily="34" charset="0"/>
                <a:cs typeface="Arial" pitchFamily="34" charset="0"/>
              </a:rPr>
              <a:t>sqrt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(x</a:t>
            </a:r>
            <a:r>
              <a:rPr lang="et-EE" sz="2000" dirty="0">
                <a:latin typeface="Arial" pitchFamily="34" charset="0"/>
                <a:cs typeface="Arial" pitchFamily="34" charset="0"/>
              </a:rPr>
              <a:t>**2 + y**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2)</a:t>
            </a:r>
            <a:endParaRPr lang="et-EE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4077072"/>
            <a:ext cx="8136904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t-EE" dirty="0" smtClean="0">
                <a:latin typeface="Arial" pitchFamily="34" charset="0"/>
                <a:cs typeface="Arial" pitchFamily="34" charset="0"/>
              </a:rPr>
              <a:t>Ühe lausega saab omistada väärtused ka mitmele muutujale:</a:t>
            </a:r>
          </a:p>
          <a:p>
            <a:pPr lvl="1">
              <a:lnSpc>
                <a:spcPct val="150000"/>
              </a:lnSpc>
            </a:pPr>
            <a:r>
              <a:rPr lang="et-EE" sz="2000" i="1" dirty="0" smtClean="0">
                <a:latin typeface="Arial" pitchFamily="34" charset="0"/>
                <a:cs typeface="Arial" pitchFamily="34" charset="0"/>
              </a:rPr>
              <a:t>muutuja 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[, </a:t>
            </a:r>
            <a:r>
              <a:rPr lang="et-EE" sz="2000" i="1" dirty="0" err="1" smtClean="0">
                <a:latin typeface="Arial" pitchFamily="34" charset="0"/>
                <a:cs typeface="Arial" pitchFamily="34" charset="0"/>
              </a:rPr>
              <a:t>muutuja</a:t>
            </a:r>
            <a:r>
              <a:rPr lang="et-EE" sz="2000" dirty="0" err="1" smtClean="0">
                <a:latin typeface="Arial" pitchFamily="34" charset="0"/>
                <a:cs typeface="Arial" pitchFamily="34" charset="0"/>
              </a:rPr>
              <a:t>]…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t-EE" sz="2000" i="1" dirty="0" smtClean="0">
                <a:latin typeface="Arial" pitchFamily="34" charset="0"/>
                <a:cs typeface="Arial" pitchFamily="34" charset="0"/>
              </a:rPr>
              <a:t>avaldis 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[, </a:t>
            </a:r>
            <a:r>
              <a:rPr lang="et-EE" sz="2000" i="1" dirty="0" err="1" smtClean="0">
                <a:latin typeface="Arial" pitchFamily="34" charset="0"/>
                <a:cs typeface="Arial" pitchFamily="34" charset="0"/>
              </a:rPr>
              <a:t>avaldis</a:t>
            </a:r>
            <a:r>
              <a:rPr lang="et-EE" sz="2000" dirty="0" err="1" smtClean="0">
                <a:latin typeface="Arial" pitchFamily="34" charset="0"/>
                <a:cs typeface="Arial" pitchFamily="34" charset="0"/>
              </a:rPr>
              <a:t>]…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et-EE" dirty="0" smtClean="0">
                <a:latin typeface="Arial" pitchFamily="34" charset="0"/>
                <a:cs typeface="Arial" pitchFamily="34" charset="0"/>
              </a:rPr>
              <a:t>Igale muutujale erinev väärtus: 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y, z, w = x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,  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2 * x + 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3,  </a:t>
            </a:r>
            <a:r>
              <a:rPr lang="et-EE" sz="2000" dirty="0" err="1" smtClean="0">
                <a:latin typeface="Arial" pitchFamily="34" charset="0"/>
                <a:cs typeface="Arial" pitchFamily="34" charset="0"/>
              </a:rPr>
              <a:t>sin(x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) + </a:t>
            </a:r>
            <a:r>
              <a:rPr lang="et-EE" sz="2000" dirty="0" err="1" smtClean="0">
                <a:latin typeface="Arial" pitchFamily="34" charset="0"/>
                <a:cs typeface="Arial" pitchFamily="34" charset="0"/>
              </a:rPr>
              <a:t>cos(x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1">
              <a:lnSpc>
                <a:spcPct val="150000"/>
              </a:lnSpc>
            </a:pPr>
            <a:r>
              <a:rPr lang="et-EE" sz="2000" i="1" dirty="0" smtClean="0">
                <a:latin typeface="Arial" pitchFamily="34" charset="0"/>
                <a:cs typeface="Arial" pitchFamily="34" charset="0"/>
              </a:rPr>
              <a:t>muutuja 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[ = </a:t>
            </a:r>
            <a:r>
              <a:rPr lang="et-EE" sz="2000" i="1" dirty="0" err="1" smtClean="0">
                <a:latin typeface="Arial" pitchFamily="34" charset="0"/>
                <a:cs typeface="Arial" pitchFamily="34" charset="0"/>
              </a:rPr>
              <a:t>muutuja</a:t>
            </a:r>
            <a:r>
              <a:rPr lang="et-EE" sz="2000" dirty="0" err="1" smtClean="0">
                <a:latin typeface="Arial" pitchFamily="34" charset="0"/>
                <a:cs typeface="Arial" pitchFamily="34" charset="0"/>
              </a:rPr>
              <a:t>]…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t-EE" sz="2000" i="1" dirty="0" smtClean="0">
                <a:latin typeface="Arial" pitchFamily="34" charset="0"/>
                <a:cs typeface="Arial" pitchFamily="34" charset="0"/>
              </a:rPr>
              <a:t>avaldis</a:t>
            </a:r>
            <a:endParaRPr lang="et-EE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t-EE" dirty="0" smtClean="0">
                <a:latin typeface="Arial" pitchFamily="34" charset="0"/>
                <a:cs typeface="Arial" pitchFamily="34" charset="0"/>
              </a:rPr>
              <a:t>Üks väärtus mitmele muutujale: 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PS = </a:t>
            </a:r>
            <a:r>
              <a:rPr lang="et-EE" sz="2000" dirty="0" err="1" smtClean="0">
                <a:latin typeface="Arial" pitchFamily="34" charset="0"/>
                <a:cs typeface="Arial" pitchFamily="34" charset="0"/>
              </a:rPr>
              <a:t>pn</a:t>
            </a:r>
            <a:r>
              <a:rPr lang="et-EE" sz="2000" dirty="0" smtClean="0">
                <a:latin typeface="Arial" pitchFamily="34" charset="0"/>
                <a:cs typeface="Arial" pitchFamily="34" charset="0"/>
              </a:rPr>
              <a:t> = NS = nn = 0</a:t>
            </a:r>
            <a:endParaRPr lang="et-EE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691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DUMMYTAG" val="&lt;DummyForForceWrite&gt;&lt;/DummyForForceWrite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DUMMYTAG" val="&lt;DummyForForceWrite&gt;&lt;/DummyForForceWrite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1693</TotalTime>
  <Words>1139</Words>
  <Application>Microsoft Office PowerPoint</Application>
  <PresentationFormat>On-screen Show (4:3)</PresentationFormat>
  <Paragraphs>117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Andmed Pythonis</vt:lpstr>
      <vt:lpstr>Andmete põhiliigid</vt:lpstr>
      <vt:lpstr>Märkandmete liigid ja tüübid</vt:lpstr>
      <vt:lpstr>Väärtuste esitusviisidest</vt:lpstr>
      <vt:lpstr>Tehted ja operatsioonid</vt:lpstr>
      <vt:lpstr>Märkandmete organisatsioon</vt:lpstr>
      <vt:lpstr>Konstandid ehk literaalid</vt:lpstr>
      <vt:lpstr>Muutujad</vt:lpstr>
      <vt:lpstr>Muutujad, omistamislause</vt:lpstr>
      <vt:lpstr>Väärtuste väljastamine</vt:lpstr>
      <vt:lpstr>Väärtuste sisestamine</vt:lpstr>
      <vt:lpstr>Loendid</vt:lpstr>
      <vt:lpstr>Näide</vt:lpstr>
    </vt:vector>
  </TitlesOfParts>
  <Company>Tallinn University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laptop</dc:creator>
  <cp:lastModifiedBy>laptop</cp:lastModifiedBy>
  <cp:revision>156</cp:revision>
  <dcterms:created xsi:type="dcterms:W3CDTF">2014-10-31T05:52:06Z</dcterms:created>
  <dcterms:modified xsi:type="dcterms:W3CDTF">2014-11-04T20:23:39Z</dcterms:modified>
</cp:coreProperties>
</file>